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1"/>
  </p:notesMasterIdLst>
  <p:handoutMasterIdLst>
    <p:handoutMasterId r:id="rId12"/>
  </p:handoutMasterIdLst>
  <p:sldIdLst>
    <p:sldId id="316" r:id="rId2"/>
    <p:sldId id="308" r:id="rId3"/>
    <p:sldId id="314" r:id="rId4"/>
    <p:sldId id="309" r:id="rId5"/>
    <p:sldId id="310" r:id="rId6"/>
    <p:sldId id="311" r:id="rId7"/>
    <p:sldId id="312" r:id="rId8"/>
    <p:sldId id="313" r:id="rId9"/>
    <p:sldId id="315" r:id="rId10"/>
  </p:sldIdLst>
  <p:sldSz cx="9144000" cy="6858000" type="screen4x3"/>
  <p:notesSz cx="6797675" cy="987425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3"/>
    <a:srgbClr val="741202"/>
    <a:srgbClr val="009900"/>
    <a:srgbClr val="00CC66"/>
    <a:srgbClr val="ADF1B0"/>
    <a:srgbClr val="C42127"/>
    <a:srgbClr val="3154A3"/>
    <a:srgbClr val="297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1776"/>
        <p:guide pos="1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>
            <a:extLst>
              <a:ext uri="{FF2B5EF4-FFF2-40B4-BE49-F238E27FC236}">
                <a16:creationId xmlns:a16="http://schemas.microsoft.com/office/drawing/2014/main" id="{BA1197A9-E5FC-4697-930A-7E7CDF4476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5" rIns="91131" bIns="45565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43" name="Rectangle 3">
            <a:extLst>
              <a:ext uri="{FF2B5EF4-FFF2-40B4-BE49-F238E27FC236}">
                <a16:creationId xmlns:a16="http://schemas.microsoft.com/office/drawing/2014/main" id="{22AEFD0F-8375-4B80-878A-823B8B02C0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5" rIns="91131" bIns="45565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44" name="Rectangle 4">
            <a:extLst>
              <a:ext uri="{FF2B5EF4-FFF2-40B4-BE49-F238E27FC236}">
                <a16:creationId xmlns:a16="http://schemas.microsoft.com/office/drawing/2014/main" id="{7B685CAB-E37E-4ED5-9E57-6A9F5B9C92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5" rIns="91131" bIns="45565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45" name="Rectangle 5">
            <a:extLst>
              <a:ext uri="{FF2B5EF4-FFF2-40B4-BE49-F238E27FC236}">
                <a16:creationId xmlns:a16="http://schemas.microsoft.com/office/drawing/2014/main" id="{036C2CC2-C9D4-42BC-B4EE-4ECC44FD229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5" rIns="91131" bIns="45565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fld id="{1E944E71-64B9-4FCD-B504-0D40C09240B7}" type="slidenum">
              <a:rPr lang="fr-FR" altLang="nb-NO"/>
              <a:pPr/>
              <a:t>‹#›</a:t>
            </a:fld>
            <a:endParaRPr lang="fr-FR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>
            <a:extLst>
              <a:ext uri="{FF2B5EF4-FFF2-40B4-BE49-F238E27FC236}">
                <a16:creationId xmlns:a16="http://schemas.microsoft.com/office/drawing/2014/main" id="{5B20E874-6DEB-45E9-9EB1-CE10A1578C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5" rIns="91131" bIns="45565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E9E3ADE7-7D76-4759-B84E-616640F71E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5" rIns="91131" bIns="45565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6740D4F-0509-45C3-97C8-F36B6094BAD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5621" name="Rectangle 5">
            <a:extLst>
              <a:ext uri="{FF2B5EF4-FFF2-40B4-BE49-F238E27FC236}">
                <a16:creationId xmlns:a16="http://schemas.microsoft.com/office/drawing/2014/main" id="{8533F1DB-835C-4264-9BF0-1352952B38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7888"/>
            <a:ext cx="498475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5" rIns="91131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b-NO"/>
              <a:t>Cliquez pour modifier les styles du texte du masque</a:t>
            </a:r>
          </a:p>
          <a:p>
            <a:pPr lvl="1"/>
            <a:r>
              <a:rPr lang="fr-FR" altLang="nb-NO"/>
              <a:t>Deuxième niveau</a:t>
            </a:r>
          </a:p>
          <a:p>
            <a:pPr lvl="2"/>
            <a:r>
              <a:rPr lang="fr-FR" altLang="nb-NO"/>
              <a:t>Troisième niveau</a:t>
            </a:r>
          </a:p>
          <a:p>
            <a:pPr lvl="3"/>
            <a:r>
              <a:rPr lang="fr-FR" altLang="nb-NO"/>
              <a:t>Quatrième niveau</a:t>
            </a:r>
          </a:p>
          <a:p>
            <a:pPr lvl="4"/>
            <a:r>
              <a:rPr lang="fr-FR" altLang="nb-NO"/>
              <a:t>Cinquième niveau</a:t>
            </a:r>
          </a:p>
        </p:txBody>
      </p:sp>
      <p:sp>
        <p:nvSpPr>
          <p:cNvPr id="495622" name="Rectangle 6">
            <a:extLst>
              <a:ext uri="{FF2B5EF4-FFF2-40B4-BE49-F238E27FC236}">
                <a16:creationId xmlns:a16="http://schemas.microsoft.com/office/drawing/2014/main" id="{6B6D2158-8203-4D2E-8365-43F6DAC1A8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5" rIns="91131" bIns="45565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5623" name="Rectangle 7">
            <a:extLst>
              <a:ext uri="{FF2B5EF4-FFF2-40B4-BE49-F238E27FC236}">
                <a16:creationId xmlns:a16="http://schemas.microsoft.com/office/drawing/2014/main" id="{90B8E07D-F602-4135-83F6-88B016757F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5" rIns="91131" bIns="45565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fld id="{E6CDE963-80EF-451F-BD14-44A3387AD4A0}" type="slidenum">
              <a:rPr lang="fr-FR" altLang="nb-NO"/>
              <a:pPr/>
              <a:t>‹#›</a:t>
            </a:fld>
            <a:endParaRPr lang="fr-FR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1F7D4559-EBCF-4B5C-9AB3-48390D887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12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12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12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12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defTabSz="9112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6B84689-DC6F-43F2-8AB2-F8C17DC8CE4D}" type="slidenum">
              <a:rPr lang="fr-FR" altLang="nb-NO" sz="1200"/>
              <a:pPr eaLnBrk="1" hangingPunct="1"/>
              <a:t>2</a:t>
            </a:fld>
            <a:endParaRPr lang="fr-FR" altLang="nb-NO" sz="120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DB01A35-4C03-4203-A122-8F73507336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23004A-4A1B-43F7-BE4F-647A7E2C6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963-80EF-451F-BD14-44A3387AD4A0}" type="slidenum">
              <a:rPr lang="fr-FR" altLang="nb-NO" smtClean="0"/>
              <a:pPr/>
              <a:t>8</a:t>
            </a:fld>
            <a:endParaRPr lang="fr-FR" altLang="nb-NO"/>
          </a:p>
        </p:txBody>
      </p:sp>
    </p:spTree>
    <p:extLst>
      <p:ext uri="{BB962C8B-B14F-4D97-AF65-F5344CB8AC3E}">
        <p14:creationId xmlns:p14="http://schemas.microsoft.com/office/powerpoint/2010/main" val="29233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525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07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408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408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73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6906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08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12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58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20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58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30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07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244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3781F2-F2F0-4007-94CF-60CE42A1C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458F4F-F0A1-46BB-86DF-89820224B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Cliquez pour modifier les styles du texte du masque</a:t>
            </a:r>
          </a:p>
          <a:p>
            <a:pPr lvl="1"/>
            <a:r>
              <a:rPr lang="en-US" altLang="nb-NO"/>
              <a:t>Deuxième niveau</a:t>
            </a:r>
          </a:p>
          <a:p>
            <a:pPr lvl="2"/>
            <a:r>
              <a:rPr lang="en-US" altLang="nb-NO"/>
              <a:t>Troisième niveau</a:t>
            </a:r>
          </a:p>
          <a:p>
            <a:pPr lvl="3"/>
            <a:r>
              <a:rPr lang="en-US" altLang="nb-NO"/>
              <a:t>Quatrième niveau</a:t>
            </a:r>
          </a:p>
          <a:p>
            <a:pPr lvl="4"/>
            <a:r>
              <a:rPr lang="en-US" altLang="nb-NO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uhvzbQ5EI" TargetMode="External"/><Relationship Id="rId2" Type="http://schemas.openxmlformats.org/officeDocument/2006/relationships/hyperlink" Target="http://europa.eu/about-eu/basic-information/symbols/anthem/index_l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about-eu/basic-information/symbols/europe-day/index_lt.htm" TargetMode="External"/><Relationship Id="rId2" Type="http://schemas.openxmlformats.org/officeDocument/2006/relationships/hyperlink" Target="http://europa.eu/about-eu/basic-information/symbols/europe-day/schuman-declaration/index_l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>
            <a:extLst>
              <a:ext uri="{FF2B5EF4-FFF2-40B4-BE49-F238E27FC236}">
                <a16:creationId xmlns:a16="http://schemas.microsoft.com/office/drawing/2014/main" id="{FDEC955D-0B0B-4D6E-9877-679AD840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313" y="115888"/>
            <a:ext cx="5257800" cy="1368425"/>
          </a:xfrm>
        </p:spPr>
        <p:txBody>
          <a:bodyPr/>
          <a:lstStyle/>
          <a:p>
            <a:r>
              <a:rPr lang="lt-LT" altLang="nb-NO" sz="4000"/>
              <a:t>Europos Sąjunga</a:t>
            </a:r>
            <a:endParaRPr lang="nb-NO" altLang="nb-NO" sz="400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C96ABD8-4EF6-41C3-A2AC-BBDFE8D88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1"/>
          <a:stretch/>
        </p:blipFill>
        <p:spPr>
          <a:xfrm>
            <a:off x="2555776" y="1481594"/>
            <a:ext cx="3888433" cy="3909556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908BB246-F102-4BB5-B78B-E2A1C119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115888"/>
            <a:ext cx="7429500" cy="1143000"/>
          </a:xfrm>
        </p:spPr>
        <p:txBody>
          <a:bodyPr/>
          <a:lstStyle/>
          <a:p>
            <a:pPr eaLnBrk="1" hangingPunct="1"/>
            <a:r>
              <a:rPr lang="lt-LT" altLang="nb-NO"/>
              <a:t>Europos Sąjunga </a:t>
            </a:r>
            <a:r>
              <a:rPr lang="en-GB" altLang="nb-NO"/>
              <a:t>–</a:t>
            </a:r>
            <a:r>
              <a:rPr lang="en-US" altLang="nb-NO"/>
              <a:t> </a:t>
            </a:r>
            <a:br>
              <a:rPr lang="en-US" altLang="nb-NO"/>
            </a:br>
            <a:r>
              <a:rPr lang="lt-LT" altLang="nb-NO"/>
              <a:t>daugiau nei </a:t>
            </a:r>
            <a:r>
              <a:rPr lang="nb-NO" altLang="nb-NO"/>
              <a:t>500</a:t>
            </a:r>
            <a:r>
              <a:rPr lang="en-US" altLang="nb-NO"/>
              <a:t> mili</a:t>
            </a:r>
            <a:r>
              <a:rPr lang="lt-LT" altLang="nb-NO"/>
              <a:t>j</a:t>
            </a:r>
            <a:r>
              <a:rPr lang="en-US" altLang="nb-NO"/>
              <a:t>on</a:t>
            </a:r>
            <a:r>
              <a:rPr lang="lt-LT" altLang="nb-NO"/>
              <a:t>ai</a:t>
            </a:r>
            <a:r>
              <a:rPr lang="en-US" altLang="nb-NO"/>
              <a:t> </a:t>
            </a:r>
            <a:r>
              <a:rPr lang="lt-LT" altLang="nb-NO"/>
              <a:t>žmonių</a:t>
            </a:r>
            <a:br>
              <a:rPr lang="en-US" altLang="nb-NO"/>
            </a:br>
            <a:endParaRPr lang="en-US" altLang="nb-NO"/>
          </a:p>
        </p:txBody>
      </p:sp>
      <p:pic>
        <p:nvPicPr>
          <p:cNvPr id="5122" name="Picture 27">
            <a:extLst>
              <a:ext uri="{FF2B5EF4-FFF2-40B4-BE49-F238E27FC236}">
                <a16:creationId xmlns:a16="http://schemas.microsoft.com/office/drawing/2014/main" id="{A7386885-B02B-46CD-909E-24FAE4236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597025"/>
            <a:ext cx="5302250" cy="4783138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5">
            <a:extLst>
              <a:ext uri="{FF2B5EF4-FFF2-40B4-BE49-F238E27FC236}">
                <a16:creationId xmlns:a16="http://schemas.microsoft.com/office/drawing/2014/main" id="{0EE8D6C5-372A-496D-89EE-18DDB0581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35675"/>
            <a:ext cx="7858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6">
            <a:extLst>
              <a:ext uri="{FF2B5EF4-FFF2-40B4-BE49-F238E27FC236}">
                <a16:creationId xmlns:a16="http://schemas.microsoft.com/office/drawing/2014/main" id="{58E351C6-D69D-4D35-8A7C-914EC1CDC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975" y="6040438"/>
            <a:ext cx="1714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lt-LT" altLang="nb-NO" sz="600"/>
              <a:t>Europos Sąjungos valstybės narės</a:t>
            </a:r>
            <a:endParaRPr lang="en-US" altLang="nb-NO" sz="600"/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DB3CF0B9-075A-4345-B748-3102F9E32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975" y="6235700"/>
            <a:ext cx="7635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lt-LT" altLang="nb-NO" sz="600"/>
              <a:t>Šalys kandidatės</a:t>
            </a:r>
            <a:endParaRPr lang="en-US" altLang="nb-NO" sz="60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1F05D5F-AE97-4DA3-957C-5D18C51CB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24314"/>
              </p:ext>
            </p:extLst>
          </p:nvPr>
        </p:nvGraphicFramePr>
        <p:xfrm>
          <a:off x="7250113" y="2060575"/>
          <a:ext cx="1441450" cy="3313113"/>
        </p:xfrm>
        <a:graphic>
          <a:graphicData uri="http://schemas.openxmlformats.org/drawingml/2006/table">
            <a:tbl>
              <a:tblPr firstRow="1"/>
              <a:tblGrid>
                <a:gridCol w="1441450">
                  <a:extLst>
                    <a:ext uri="{9D8B030D-6E8A-4147-A177-3AD203B41FA5}">
                      <a16:colId xmlns:a16="http://schemas.microsoft.com/office/drawing/2014/main" val="3350204873"/>
                    </a:ext>
                  </a:extLst>
                </a:gridCol>
              </a:tblGrid>
              <a:tr h="33131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10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kumimoji="0" lang="nb-NO" alt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kumimoji="0" lang="nb-NO" altLang="nb-NO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sud</a:t>
                      </a:r>
                      <a:r>
                        <a:rPr kumimoji="0" lang="lt-LT" altLang="nb-NO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ėtyje</a:t>
                      </a:r>
                      <a:r>
                        <a:rPr kumimoji="0" lang="lt-LT" alt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yra 28 valstybės</a:t>
                      </a:r>
                      <a:r>
                        <a:rPr kumimoji="0" lang="lt-LT" alt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</a:t>
                      </a:r>
                      <a:endParaRPr kumimoji="0" lang="nb-NO" altLang="nb-NO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nb-N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Austrija, Belgija, Bulgarija, Kipras, Čekija, Danija, Estija, Suomija, Vokietija, Graikija, Vengrija, Airija, Italija, Latvija, Lietuva, Prancūzija, Liuksemburgas, Malta, Nyderlandai, Lenkija, Portugalija, Rumunija, Slovakija, Slovėnija, Ispanija, Švedija, Jungtinė Karalystė, Kroatija.</a:t>
                      </a:r>
                      <a:endParaRPr kumimoji="0" lang="nb-NO" altLang="nb-NO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6640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 1">
            <a:extLst>
              <a:ext uri="{FF2B5EF4-FFF2-40B4-BE49-F238E27FC236}">
                <a16:creationId xmlns:a16="http://schemas.microsoft.com/office/drawing/2014/main" id="{36DB35D0-B9FF-4908-97E2-693FB3972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nb-NO"/>
              <a:t>ES piniginis vienetas </a:t>
            </a:r>
            <a:r>
              <a:rPr lang="nb-NO" altLang="nb-NO"/>
              <a:t>- euras</a:t>
            </a:r>
            <a:r>
              <a:rPr lang="lt-LT" altLang="nb-NO"/>
              <a:t> </a:t>
            </a:r>
            <a:endParaRPr lang="nb-NO" altLang="nb-NO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B1A6FF-B016-4E55-92DB-84B0E903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557338"/>
            <a:ext cx="8229600" cy="49244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lt-LT" altLang="nb-NO" dirty="0">
              <a:solidFill>
                <a:srgbClr val="00CC66"/>
              </a:solidFill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lt-LT" altLang="nb-NO" dirty="0">
              <a:solidFill>
                <a:srgbClr val="00CC66"/>
              </a:solidFill>
              <a:ea typeface="+mn-ea"/>
            </a:endParaRPr>
          </a:p>
          <a:p>
            <a:pPr marL="0" indent="0">
              <a:buFontTx/>
              <a:buNone/>
              <a:defRPr/>
            </a:pPr>
            <a:endParaRPr lang="nb-NO" dirty="0">
              <a:solidFill>
                <a:srgbClr val="00CC66"/>
              </a:solidFill>
              <a:ea typeface="+mn-ea"/>
            </a:endParaRPr>
          </a:p>
        </p:txBody>
      </p:sp>
      <p:pic>
        <p:nvPicPr>
          <p:cNvPr id="7171" name="Picture 6">
            <a:extLst>
              <a:ext uri="{FF2B5EF4-FFF2-40B4-BE49-F238E27FC236}">
                <a16:creationId xmlns:a16="http://schemas.microsoft.com/office/drawing/2014/main" id="{ED736BDF-44C8-4FF3-925A-1D6143BF7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557338"/>
            <a:ext cx="2397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4">
            <a:extLst>
              <a:ext uri="{FF2B5EF4-FFF2-40B4-BE49-F238E27FC236}">
                <a16:creationId xmlns:a16="http://schemas.microsoft.com/office/drawing/2014/main" id="{411D7FB0-331D-4C89-B2DB-4C26AA1EB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1989138"/>
            <a:ext cx="24923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5">
            <a:extLst>
              <a:ext uri="{FF2B5EF4-FFF2-40B4-BE49-F238E27FC236}">
                <a16:creationId xmlns:a16="http://schemas.microsoft.com/office/drawing/2014/main" id="{2486747A-D45A-4A91-8EA4-D22F62DE8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789363"/>
            <a:ext cx="3024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7174" name="TextBox 6">
            <a:extLst>
              <a:ext uri="{FF2B5EF4-FFF2-40B4-BE49-F238E27FC236}">
                <a16:creationId xmlns:a16="http://schemas.microsoft.com/office/drawing/2014/main" id="{E50C680F-D6D4-41A0-9D54-5DC7DEEFE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789363"/>
            <a:ext cx="28082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lt-LT" altLang="nb-NO" sz="1400">
                <a:solidFill>
                  <a:schemeClr val="accent2"/>
                </a:solidFill>
              </a:rPr>
              <a:t>Eurą galima naudoti visoje euro zonoje</a:t>
            </a:r>
            <a:endParaRPr lang="en-GB" altLang="nb-NO" sz="1400">
              <a:solidFill>
                <a:srgbClr val="000066"/>
              </a:solidFill>
            </a:endParaRPr>
          </a:p>
          <a:p>
            <a:pPr algn="l" eaLnBrk="1" hangingPunct="1"/>
            <a:endParaRPr lang="en-GB" altLang="nb-NO" sz="1400">
              <a:solidFill>
                <a:srgbClr val="000066"/>
              </a:solidFill>
            </a:endParaRPr>
          </a:p>
          <a:p>
            <a:pPr algn="l" eaLnBrk="1" hangingPunct="1"/>
            <a:r>
              <a:rPr lang="en-GB" altLang="nb-NO" sz="1400">
                <a:solidFill>
                  <a:srgbClr val="0093D3"/>
                </a:solidFill>
                <a:latin typeface="Webdings" panose="05030102010509060703" pitchFamily="18" charset="2"/>
              </a:rPr>
              <a:t>4</a:t>
            </a:r>
            <a:r>
              <a:rPr lang="lt-LT" altLang="nb-NO" sz="1400">
                <a:solidFill>
                  <a:srgbClr val="0093D3"/>
                </a:solidFill>
              </a:rPr>
              <a:t>Monetos</a:t>
            </a:r>
            <a:r>
              <a:rPr lang="en-GB" altLang="nb-NO" sz="1400">
                <a:solidFill>
                  <a:srgbClr val="0093D3"/>
                </a:solidFill>
              </a:rPr>
              <a:t>:</a:t>
            </a:r>
            <a:r>
              <a:rPr lang="en-GB" altLang="nb-NO" sz="1400">
                <a:solidFill>
                  <a:srgbClr val="000066"/>
                </a:solidFill>
              </a:rPr>
              <a:t> </a:t>
            </a:r>
            <a:r>
              <a:rPr lang="lt-LT" altLang="nb-NO" sz="1400">
                <a:solidFill>
                  <a:schemeClr val="accent2"/>
                </a:solidFill>
              </a:rPr>
              <a:t>vienoje pusėje iškalti nacionaliniai simboliai, kita pusė bendra visoms šalims</a:t>
            </a:r>
            <a:endParaRPr lang="en-GB" altLang="nb-NO" sz="1400">
              <a:solidFill>
                <a:srgbClr val="000066"/>
              </a:solidFill>
            </a:endParaRPr>
          </a:p>
          <a:p>
            <a:pPr algn="l" eaLnBrk="1" hangingPunct="1"/>
            <a:r>
              <a:rPr lang="en-GB" altLang="nb-NO" sz="1400">
                <a:solidFill>
                  <a:srgbClr val="000066"/>
                </a:solidFill>
              </a:rPr>
              <a:t> </a:t>
            </a:r>
          </a:p>
          <a:p>
            <a:pPr algn="l" eaLnBrk="1" hangingPunct="1"/>
            <a:r>
              <a:rPr lang="en-GB" altLang="nb-NO" sz="1400">
                <a:solidFill>
                  <a:srgbClr val="0093D3"/>
                </a:solidFill>
                <a:latin typeface="Webdings" panose="05030102010509060703" pitchFamily="18" charset="2"/>
              </a:rPr>
              <a:t>4</a:t>
            </a:r>
            <a:r>
              <a:rPr lang="lt-LT" altLang="nb-NO" sz="1400">
                <a:solidFill>
                  <a:srgbClr val="0093D3"/>
                </a:solidFill>
              </a:rPr>
              <a:t>Banknotai</a:t>
            </a:r>
            <a:r>
              <a:rPr lang="en-GB" altLang="nb-NO" sz="1400">
                <a:solidFill>
                  <a:srgbClr val="0093D3"/>
                </a:solidFill>
              </a:rPr>
              <a:t>:</a:t>
            </a:r>
            <a:r>
              <a:rPr lang="lt-LT" altLang="nb-NO" sz="1400">
                <a:solidFill>
                  <a:srgbClr val="000066"/>
                </a:solidFill>
              </a:rPr>
              <a:t> </a:t>
            </a:r>
            <a:r>
              <a:rPr lang="lt-LT" altLang="nb-NO" sz="1400">
                <a:solidFill>
                  <a:schemeClr val="accent2"/>
                </a:solidFill>
              </a:rPr>
              <a:t>ant jų nacionalinių simbolių nėra</a:t>
            </a:r>
            <a:endParaRPr lang="en-US" altLang="nb-NO" sz="1400">
              <a:solidFill>
                <a:srgbClr val="000066"/>
              </a:solidFill>
            </a:endParaRPr>
          </a:p>
          <a:p>
            <a:pPr eaLnBrk="1" hangingPunct="1"/>
            <a:endParaRPr lang="nb-NO" altLang="nb-NO" sz="14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8EA82C-013A-4E31-9AEA-7E35F3D71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12975"/>
            <a:ext cx="2489200" cy="23812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8">
            <a:extLst>
              <a:ext uri="{FF2B5EF4-FFF2-40B4-BE49-F238E27FC236}">
                <a16:creationId xmlns:a16="http://schemas.microsoft.com/office/drawing/2014/main" id="{289669D1-7EF0-47EA-B5F4-034629B65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314950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endParaRPr lang="lt-LT" altLang="nb-NO" sz="800"/>
          </a:p>
        </p:txBody>
      </p:sp>
      <p:sp>
        <p:nvSpPr>
          <p:cNvPr id="7177" name="TextBox 9">
            <a:extLst>
              <a:ext uri="{FF2B5EF4-FFF2-40B4-BE49-F238E27FC236}">
                <a16:creationId xmlns:a16="http://schemas.microsoft.com/office/drawing/2014/main" id="{5CACFD51-929F-46A2-AFED-DF0B909C1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800350"/>
            <a:ext cx="73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7178" name="Скругленный прямоугольник 10">
            <a:extLst>
              <a:ext uri="{FF2B5EF4-FFF2-40B4-BE49-F238E27FC236}">
                <a16:creationId xmlns:a16="http://schemas.microsoft.com/office/drawing/2014/main" id="{75EAD507-45EB-41C3-8DC3-66BD2234B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400675"/>
            <a:ext cx="144462" cy="107950"/>
          </a:xfrm>
          <a:prstGeom prst="roundRect">
            <a:avLst>
              <a:gd name="adj" fmla="val 16667"/>
            </a:avLst>
          </a:prstGeom>
          <a:solidFill>
            <a:srgbClr val="ADF1B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nb-NO" altLang="nb-NO">
              <a:solidFill>
                <a:srgbClr val="009900"/>
              </a:solidFill>
            </a:endParaRPr>
          </a:p>
        </p:txBody>
      </p:sp>
      <p:sp>
        <p:nvSpPr>
          <p:cNvPr id="7179" name="TextBox 11">
            <a:extLst>
              <a:ext uri="{FF2B5EF4-FFF2-40B4-BE49-F238E27FC236}">
                <a16:creationId xmlns:a16="http://schemas.microsoft.com/office/drawing/2014/main" id="{161AABC7-4493-46E5-8385-A4ACB026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5310188"/>
            <a:ext cx="32400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nb-NO" sz="1200"/>
              <a:t>E</a:t>
            </a:r>
            <a:r>
              <a:rPr lang="lt-LT" altLang="nb-NO" sz="1200"/>
              <a:t>uro neįsivedusios ES šalys</a:t>
            </a:r>
            <a:endParaRPr lang="nb-NO" altLang="nb-NO" sz="1200"/>
          </a:p>
        </p:txBody>
      </p:sp>
      <p:sp>
        <p:nvSpPr>
          <p:cNvPr id="7180" name="Скругленный прямоугольник 12">
            <a:extLst>
              <a:ext uri="{FF2B5EF4-FFF2-40B4-BE49-F238E27FC236}">
                <a16:creationId xmlns:a16="http://schemas.microsoft.com/office/drawing/2014/main" id="{DB811130-FEE6-4F3E-8429-A1C2E2EC8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135563"/>
            <a:ext cx="149225" cy="107950"/>
          </a:xfrm>
          <a:prstGeom prst="roundRect">
            <a:avLst>
              <a:gd name="adj" fmla="val 16667"/>
            </a:avLst>
          </a:prstGeom>
          <a:solidFill>
            <a:srgbClr val="0093D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nb-NO" altLang="nb-NO">
              <a:solidFill>
                <a:srgbClr val="009900"/>
              </a:solidFill>
            </a:endParaRPr>
          </a:p>
        </p:txBody>
      </p:sp>
      <p:sp>
        <p:nvSpPr>
          <p:cNvPr id="7181" name="TextBox 13">
            <a:extLst>
              <a:ext uri="{FF2B5EF4-FFF2-40B4-BE49-F238E27FC236}">
                <a16:creationId xmlns:a16="http://schemas.microsoft.com/office/drawing/2014/main" id="{E3B8981D-F4A7-4666-BB6B-F5F2F3929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5051425"/>
            <a:ext cx="324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nb-NO" sz="1200"/>
              <a:t>E</a:t>
            </a:r>
            <a:r>
              <a:rPr lang="lt-LT" altLang="nb-NO" sz="1200"/>
              <a:t>urą įsivedusios ES šalys</a:t>
            </a:r>
            <a:endParaRPr lang="nb-NO" altLang="nb-NO" sz="1200"/>
          </a:p>
        </p:txBody>
      </p:sp>
      <p:sp>
        <p:nvSpPr>
          <p:cNvPr id="7182" name="Скругленный прямоугольник 14">
            <a:extLst>
              <a:ext uri="{FF2B5EF4-FFF2-40B4-BE49-F238E27FC236}">
                <a16:creationId xmlns:a16="http://schemas.microsoft.com/office/drawing/2014/main" id="{92E459E0-6BCF-4BA7-A16C-8045BDAB6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661025"/>
            <a:ext cx="149225" cy="107950"/>
          </a:xfrm>
          <a:prstGeom prst="roundRect">
            <a:avLst>
              <a:gd name="adj" fmla="val 16667"/>
            </a:avLst>
          </a:prstGeom>
          <a:solidFill>
            <a:srgbClr val="74120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nb-NO" altLang="nb-NO">
              <a:solidFill>
                <a:srgbClr val="009900"/>
              </a:solidFill>
            </a:endParaRPr>
          </a:p>
        </p:txBody>
      </p:sp>
      <p:sp>
        <p:nvSpPr>
          <p:cNvPr id="7183" name="TextBox 15">
            <a:extLst>
              <a:ext uri="{FF2B5EF4-FFF2-40B4-BE49-F238E27FC236}">
                <a16:creationId xmlns:a16="http://schemas.microsoft.com/office/drawing/2014/main" id="{7E87BA6C-EB46-4E4D-9156-56DE88F74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5576888"/>
            <a:ext cx="3240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lt-LT" altLang="nb-NO" sz="1200"/>
              <a:t>Šalys, kurios n</a:t>
            </a:r>
            <a:r>
              <a:rPr lang="en-US" altLang="nb-NO" sz="1200"/>
              <a:t>enori</a:t>
            </a:r>
            <a:r>
              <a:rPr lang="lt-LT" altLang="nb-NO" sz="1200"/>
              <a:t> įsivesti euro</a:t>
            </a:r>
            <a:endParaRPr lang="nb-NO" altLang="nb-NO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Заголовок 1">
            <a:extLst>
              <a:ext uri="{FF2B5EF4-FFF2-40B4-BE49-F238E27FC236}">
                <a16:creationId xmlns:a16="http://schemas.microsoft.com/office/drawing/2014/main" id="{C32C1301-8919-42CA-A932-EFD202CD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nb-NO"/>
              <a:t>Europos Sąjungos simboliai</a:t>
            </a:r>
            <a:endParaRPr lang="nb-NO" altLang="nb-NO"/>
          </a:p>
        </p:txBody>
      </p:sp>
      <p:pic>
        <p:nvPicPr>
          <p:cNvPr id="8194" name="Объект 4">
            <a:extLst>
              <a:ext uri="{FF2B5EF4-FFF2-40B4-BE49-F238E27FC236}">
                <a16:creationId xmlns:a16="http://schemas.microsoft.com/office/drawing/2014/main" id="{F7210DA9-D389-4223-AB25-83F834BC9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8" y="1916113"/>
            <a:ext cx="7402512" cy="4465637"/>
          </a:xfrm>
        </p:spPr>
      </p:pic>
      <p:sp>
        <p:nvSpPr>
          <p:cNvPr id="8195" name="TextBox 5">
            <a:extLst>
              <a:ext uri="{FF2B5EF4-FFF2-40B4-BE49-F238E27FC236}">
                <a16:creationId xmlns:a16="http://schemas.microsoft.com/office/drawing/2014/main" id="{AE9AD2FE-90CB-4980-9BEE-E8676D1D1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133600"/>
            <a:ext cx="2592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b-NO" altLang="nb-NO"/>
              <a:t>Europos S</a:t>
            </a:r>
            <a:r>
              <a:rPr lang="lt-LT" altLang="nb-NO"/>
              <a:t>ąjungos vėliava</a:t>
            </a:r>
            <a:endParaRPr lang="nb-NO" altLang="nb-NO"/>
          </a:p>
        </p:txBody>
      </p:sp>
      <p:sp>
        <p:nvSpPr>
          <p:cNvPr id="8196" name="TextBox 6">
            <a:extLst>
              <a:ext uri="{FF2B5EF4-FFF2-40B4-BE49-F238E27FC236}">
                <a16:creationId xmlns:a16="http://schemas.microsoft.com/office/drawing/2014/main" id="{B1CEB00A-C954-49FA-9DAB-A228CDADA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133600"/>
            <a:ext cx="2592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nb-NO" altLang="nb-NO"/>
              <a:t>Europos S</a:t>
            </a:r>
            <a:r>
              <a:rPr lang="lt-LT" altLang="nb-NO"/>
              <a:t>ąjungos himnas</a:t>
            </a:r>
            <a:endParaRPr lang="nb-NO" altLang="nb-NO"/>
          </a:p>
        </p:txBody>
      </p:sp>
      <p:sp>
        <p:nvSpPr>
          <p:cNvPr id="8197" name="TextBox 7">
            <a:extLst>
              <a:ext uri="{FF2B5EF4-FFF2-40B4-BE49-F238E27FC236}">
                <a16:creationId xmlns:a16="http://schemas.microsoft.com/office/drawing/2014/main" id="{B82BC0D1-5A47-4B8E-B28F-8B3602876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732463"/>
            <a:ext cx="3168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lt-LT" altLang="nb-NO"/>
              <a:t>Gegužės 9-oji – Europos diena</a:t>
            </a:r>
            <a:endParaRPr lang="en-US" altLang="nb-NO"/>
          </a:p>
        </p:txBody>
      </p:sp>
      <p:sp>
        <p:nvSpPr>
          <p:cNvPr id="8198" name="TextBox 8">
            <a:extLst>
              <a:ext uri="{FF2B5EF4-FFF2-40B4-BE49-F238E27FC236}">
                <a16:creationId xmlns:a16="http://schemas.microsoft.com/office/drawing/2014/main" id="{E9BB6C2F-9C4D-479A-95DE-B48216942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805488"/>
            <a:ext cx="3168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lt-LT" altLang="nb-NO"/>
              <a:t>ES šūkis „Suvienijusi įvairovę</a:t>
            </a:r>
            <a:r>
              <a:rPr lang="lt-LT" altLang="en-US"/>
              <a:t>“</a:t>
            </a:r>
            <a:endParaRPr lang="en-US" altLang="nb-N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1">
            <a:extLst>
              <a:ext uri="{FF2B5EF4-FFF2-40B4-BE49-F238E27FC236}">
                <a16:creationId xmlns:a16="http://schemas.microsoft.com/office/drawing/2014/main" id="{7BC2BD98-9A3C-491D-98EA-6E8E76F9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nb-NO"/>
              <a:t>ES vėliava</a:t>
            </a:r>
            <a:endParaRPr lang="nb-NO" altLang="nb-NO"/>
          </a:p>
        </p:txBody>
      </p:sp>
      <p:sp>
        <p:nvSpPr>
          <p:cNvPr id="9218" name="Объект 2">
            <a:extLst>
              <a:ext uri="{FF2B5EF4-FFF2-40B4-BE49-F238E27FC236}">
                <a16:creationId xmlns:a16="http://schemas.microsoft.com/office/drawing/2014/main" id="{73B457A0-331E-49BC-AF1E-80309CC05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lt-LT" altLang="nb-NO"/>
              <a:t>Europos Sąjungos vėliava – tai ne tik Europos Sąjungos, bet ir Europos vienybės bei tapatybės platesne prasme simbolis.</a:t>
            </a:r>
          </a:p>
          <a:p>
            <a:pPr marL="0" indent="0">
              <a:buFontTx/>
              <a:buNone/>
            </a:pPr>
            <a:endParaRPr lang="lt-LT" altLang="nb-NO"/>
          </a:p>
          <a:p>
            <a:pPr marL="0" indent="0">
              <a:buFontTx/>
              <a:buNone/>
            </a:pPr>
            <a:r>
              <a:rPr lang="lt-LT" altLang="nb-NO"/>
              <a:t>Europos Sąjungos vėliavoje vaizduojama 12 apskritimu išsidėsčiusių auksinių žvaigždžių mėlyname fone. Žvaigždės simbolizuoja Europos tautų vienybės, solidarumo ir darnos idealus.</a:t>
            </a:r>
          </a:p>
          <a:p>
            <a:pPr marL="0" indent="0">
              <a:buFontTx/>
              <a:buNone/>
            </a:pPr>
            <a:endParaRPr lang="lt-LT" altLang="nb-NO"/>
          </a:p>
          <a:p>
            <a:pPr marL="0" indent="0">
              <a:buFontTx/>
              <a:buNone/>
            </a:pPr>
            <a:r>
              <a:rPr lang="lt-LT" altLang="nb-NO"/>
              <a:t>Žvaigždžių skaičius neturi nieko bandra su valstybių narių skaičiumi, bet apskritimas simbolizuoja vienybę.</a:t>
            </a:r>
          </a:p>
          <a:p>
            <a:pPr marL="0" indent="0"/>
            <a:endParaRPr lang="nb-NO" altLang="nb-NO"/>
          </a:p>
        </p:txBody>
      </p:sp>
      <p:pic>
        <p:nvPicPr>
          <p:cNvPr id="9219" name="Рисунок 3">
            <a:extLst>
              <a:ext uri="{FF2B5EF4-FFF2-40B4-BE49-F238E27FC236}">
                <a16:creationId xmlns:a16="http://schemas.microsoft.com/office/drawing/2014/main" id="{8EE2395D-5C39-43A3-830B-B9858B3A9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3860800"/>
            <a:ext cx="31464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>
            <a:extLst>
              <a:ext uri="{FF2B5EF4-FFF2-40B4-BE49-F238E27FC236}">
                <a16:creationId xmlns:a16="http://schemas.microsoft.com/office/drawing/2014/main" id="{681C86C8-BA43-4F6B-A371-8A45853A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nb-NO"/>
              <a:t>ES himnas</a:t>
            </a:r>
            <a:br>
              <a:rPr lang="nb-NO" altLang="nb-NO"/>
            </a:br>
            <a:endParaRPr lang="nb-NO" altLang="nb-NO"/>
          </a:p>
        </p:txBody>
      </p:sp>
      <p:sp>
        <p:nvSpPr>
          <p:cNvPr id="10242" name="Объект 2">
            <a:extLst>
              <a:ext uri="{FF2B5EF4-FFF2-40B4-BE49-F238E27FC236}">
                <a16:creationId xmlns:a16="http://schemas.microsoft.com/office/drawing/2014/main" id="{F41CB53C-D744-45C1-9EC4-37234756D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lt-LT" altLang="nb-NO"/>
              <a:t>ES himnui</a:t>
            </a:r>
            <a:r>
              <a:rPr lang="nb-NO" altLang="nb-NO"/>
              <a:t> pasirinkta 1823 m. Liudvigo van Bethoveno sukurtos „Devintosios simfonijos</a:t>
            </a:r>
            <a:r>
              <a:rPr lang="nb-NO" altLang="en-US"/>
              <a:t>“</a:t>
            </a:r>
            <a:r>
              <a:rPr lang="nb-NO" altLang="nb-NO"/>
              <a:t> melodija.</a:t>
            </a:r>
          </a:p>
          <a:p>
            <a:pPr marL="0" indent="0">
              <a:buFontTx/>
              <a:buNone/>
            </a:pPr>
            <a:r>
              <a:rPr lang="lt-LT" altLang="nb-NO"/>
              <a:t>Daugiau skaityti:</a:t>
            </a:r>
          </a:p>
          <a:p>
            <a:pPr marL="0" indent="0">
              <a:buFontTx/>
              <a:buNone/>
            </a:pPr>
            <a:r>
              <a:rPr lang="lt-LT" altLang="nb-NO">
                <a:hlinkClick r:id="rId2"/>
              </a:rPr>
              <a:t>http://europa.eu/about-eu/basic-information/symbols/anthem/index_lt.htm</a:t>
            </a:r>
            <a:r>
              <a:rPr lang="lt-LT" altLang="nb-NO"/>
              <a:t> </a:t>
            </a:r>
          </a:p>
          <a:p>
            <a:pPr marL="0" indent="0">
              <a:buFontTx/>
              <a:buNone/>
            </a:pPr>
            <a:endParaRPr lang="lt-LT" altLang="nb-NO"/>
          </a:p>
          <a:p>
            <a:pPr marL="0" indent="0">
              <a:buFontTx/>
              <a:buNone/>
            </a:pPr>
            <a:r>
              <a:rPr lang="lt-LT" altLang="nb-NO"/>
              <a:t>Klausykite himno čia:</a:t>
            </a:r>
          </a:p>
          <a:p>
            <a:pPr marL="0" indent="0">
              <a:buFontTx/>
              <a:buNone/>
            </a:pPr>
            <a:r>
              <a:rPr lang="nb-NO" altLang="nb-NO">
                <a:hlinkClick r:id="rId3"/>
              </a:rPr>
              <a:t>https://www.youtube.com/watch?v=vXuhvzbQ5EI</a:t>
            </a:r>
            <a:r>
              <a:rPr lang="lt-LT" altLang="nb-NO"/>
              <a:t> </a:t>
            </a:r>
            <a:endParaRPr lang="nb-NO" altLang="nb-NO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45D99F-7288-4330-9B7D-6F9402AB2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428999"/>
            <a:ext cx="3276191" cy="2552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>
            <a:extLst>
              <a:ext uri="{FF2B5EF4-FFF2-40B4-BE49-F238E27FC236}">
                <a16:creationId xmlns:a16="http://schemas.microsoft.com/office/drawing/2014/main" id="{499C74B5-2160-4EF3-AACA-BE270ED2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nb-NO"/>
              <a:t>Europos diena </a:t>
            </a:r>
            <a:endParaRPr lang="nb-NO" altLang="nb-NO"/>
          </a:p>
        </p:txBody>
      </p:sp>
      <p:sp>
        <p:nvSpPr>
          <p:cNvPr id="11266" name="Объект 2">
            <a:extLst>
              <a:ext uri="{FF2B5EF4-FFF2-40B4-BE49-F238E27FC236}">
                <a16:creationId xmlns:a16="http://schemas.microsoft.com/office/drawing/2014/main" id="{3DF3DF54-90F7-4CC3-8FE3-85D3D0BC3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lt-LT" altLang="nb-NO"/>
              <a:t>Europos dieną (gegužės 9-ąją) džiaugiamasi taika ir vienybe Europoje. Šią dieną minimas istorinis įvykis – </a:t>
            </a:r>
            <a:r>
              <a:rPr lang="lt-LT" altLang="nb-NO">
                <a:hlinkClick r:id="rId2" tooltip="Šumano deklaracijos"/>
              </a:rPr>
              <a:t>Šumano deklaracijos</a:t>
            </a:r>
            <a:r>
              <a:rPr lang="lt-LT" altLang="nb-NO"/>
              <a:t> 1950 m. Paryžiuje pasakytoje kalboje Prancūzijos užsienio reikalų ministras Roberas Šumanas išsakė savo idėją apie naujos formos politinį Europos bendradarbiavimą, dėl kurio karas tarp Europos tautų būtų neįsivaizduojamas dalykas.</a:t>
            </a:r>
          </a:p>
          <a:p>
            <a:pPr marL="0" indent="0">
              <a:buFontTx/>
              <a:buNone/>
            </a:pPr>
            <a:endParaRPr lang="lt-LT" altLang="nb-NO"/>
          </a:p>
          <a:p>
            <a:pPr marL="0" indent="0">
              <a:buFontTx/>
              <a:buNone/>
            </a:pPr>
            <a:r>
              <a:rPr lang="lt-LT" altLang="nb-NO"/>
              <a:t>Jis siekė sukurti Europos instituciją, kuri valdytų bendrą anglių ir plieno gamybą. Nepraėjus nė metams pasirašyta tokios institucijos įkūrimo sutartis. Šumano pasiūlymas laikomas dabartinės Europos Sąjungos užuomazga.</a:t>
            </a:r>
          </a:p>
          <a:p>
            <a:pPr marL="0" indent="0">
              <a:buFontTx/>
              <a:buNone/>
            </a:pPr>
            <a:endParaRPr lang="lt-LT" altLang="nb-NO"/>
          </a:p>
          <a:p>
            <a:pPr marL="0" indent="0">
              <a:buFontTx/>
              <a:buNone/>
            </a:pPr>
            <a:r>
              <a:rPr lang="lt-LT" altLang="nb-NO" u="sng"/>
              <a:t>Atvirų durų dienos ES institucijose</a:t>
            </a:r>
          </a:p>
          <a:p>
            <a:pPr marL="0" indent="0">
              <a:buFontTx/>
              <a:buNone/>
            </a:pPr>
            <a:endParaRPr lang="lt-LT" altLang="nb-NO"/>
          </a:p>
          <a:p>
            <a:pPr marL="0" indent="0">
              <a:buFontTx/>
              <a:buNone/>
            </a:pPr>
            <a:r>
              <a:rPr lang="lt-LT" altLang="nb-NO"/>
              <a:t>Gegužės pradžioje ES institucijos Briuselyje ir Strasbūre Europos dienos proga atveria savo duris visuomenei. ES biurai Europoje ir visame pasaulyje organizuoja įvairių renginių visų amžiaus grupių žmonėms.</a:t>
            </a:r>
          </a:p>
          <a:p>
            <a:pPr marL="0" indent="0">
              <a:buFontTx/>
              <a:buNone/>
            </a:pPr>
            <a:r>
              <a:rPr lang="lt-LT" altLang="nb-NO"/>
              <a:t>Europos dieną kasmet švenčia tūkstančiai žmonių: klausosi koncertų, dalyvauja ekskursijose, diskusijose ir kituose renginiuose, per kuriuos skleidžiama informacija apie Europos Sąjungą. </a:t>
            </a:r>
          </a:p>
          <a:p>
            <a:pPr marL="0" indent="0">
              <a:buFontTx/>
              <a:buNone/>
            </a:pPr>
            <a:endParaRPr lang="lt-LT" altLang="nb-NO"/>
          </a:p>
          <a:p>
            <a:pPr marL="0" indent="0">
              <a:buFontTx/>
              <a:buNone/>
            </a:pPr>
            <a:endParaRPr lang="lt-LT" altLang="nb-NO"/>
          </a:p>
          <a:p>
            <a:pPr marL="0" indent="0">
              <a:buFontTx/>
              <a:buNone/>
            </a:pPr>
            <a:endParaRPr lang="lt-LT" altLang="nb-NO"/>
          </a:p>
          <a:p>
            <a:pPr marL="0" indent="0">
              <a:buFontTx/>
              <a:buNone/>
            </a:pPr>
            <a:endParaRPr lang="lt-LT" altLang="nb-NO"/>
          </a:p>
          <a:p>
            <a:pPr marL="0" indent="0">
              <a:buFontTx/>
              <a:buNone/>
            </a:pPr>
            <a:r>
              <a:rPr lang="lt-LT" altLang="nb-NO"/>
              <a:t>Atvirų durų diena Europos parlamente</a:t>
            </a:r>
          </a:p>
          <a:p>
            <a:pPr marL="0" indent="0">
              <a:buFontTx/>
              <a:buNone/>
            </a:pPr>
            <a:r>
              <a:rPr lang="nb-NO" altLang="nb-NO">
                <a:hlinkClick r:id="rId3"/>
              </a:rPr>
              <a:t>http://europa.eu/about-eu/basic-information/symbols/europe-day/index_lt.htm</a:t>
            </a:r>
            <a:r>
              <a:rPr lang="lt-LT" altLang="nb-NO"/>
              <a:t> </a:t>
            </a:r>
            <a:endParaRPr lang="nb-NO" altLang="nb-NO"/>
          </a:p>
        </p:txBody>
      </p:sp>
      <p:pic>
        <p:nvPicPr>
          <p:cNvPr id="11267" name="Рисунок 3">
            <a:extLst>
              <a:ext uri="{FF2B5EF4-FFF2-40B4-BE49-F238E27FC236}">
                <a16:creationId xmlns:a16="http://schemas.microsoft.com/office/drawing/2014/main" id="{A40A1445-B031-467F-ADBF-6977BA625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2766" b="68034"/>
          <a:stretch>
            <a:fillRect/>
          </a:stretch>
        </p:blipFill>
        <p:spPr bwMode="auto">
          <a:xfrm>
            <a:off x="5978525" y="5086350"/>
            <a:ext cx="26082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>
            <a:extLst>
              <a:ext uri="{FF2B5EF4-FFF2-40B4-BE49-F238E27FC236}">
                <a16:creationId xmlns:a16="http://schemas.microsoft.com/office/drawing/2014/main" id="{B431F13C-4DEF-4F93-8A19-CBFC05BF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nb-NO"/>
              <a:t>ES šūkis </a:t>
            </a:r>
            <a:r>
              <a:rPr lang="nb-NO" altLang="nb-NO"/>
              <a:t>-</a:t>
            </a:r>
            <a:r>
              <a:rPr lang="lt-LT" altLang="nb-NO"/>
              <a:t>„Suvienijusi įvairovę</a:t>
            </a:r>
            <a:r>
              <a:rPr lang="lt-LT" altLang="en-US"/>
              <a:t>“</a:t>
            </a:r>
            <a:r>
              <a:rPr lang="lt-LT" altLang="nb-NO"/>
              <a:t> </a:t>
            </a:r>
            <a:endParaRPr lang="nb-NO" altLang="nb-NO"/>
          </a:p>
        </p:txBody>
      </p:sp>
      <p:sp>
        <p:nvSpPr>
          <p:cNvPr id="12290" name="Объект 2">
            <a:extLst>
              <a:ext uri="{FF2B5EF4-FFF2-40B4-BE49-F238E27FC236}">
                <a16:creationId xmlns:a16="http://schemas.microsoft.com/office/drawing/2014/main" id="{F61A7430-4BDA-4B86-83B4-1B7E809FE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lt-LT" altLang="nb-NO" dirty="0"/>
          </a:p>
          <a:p>
            <a:pPr marL="0" indent="0">
              <a:buFontTx/>
              <a:buNone/>
            </a:pPr>
            <a:r>
              <a:rPr lang="lt-LT" altLang="nb-NO" dirty="0"/>
              <a:t>Šūkis pradėtas naudoti nuo 2000 m. Juo pažymima, kad europiečiai susibūrė į ES siekdami taikos bei gerovės ir kartu praturtino vieni kitus kultūrų, tradicijų bei kalbų gausa.</a:t>
            </a:r>
          </a:p>
          <a:p>
            <a:pPr marL="0" indent="0">
              <a:buFontTx/>
              <a:buNone/>
            </a:pPr>
            <a:endParaRPr lang="lt-LT" altLang="nb-NO" dirty="0"/>
          </a:p>
          <a:p>
            <a:pPr marL="0" indent="0">
              <a:buNone/>
            </a:pPr>
            <a:endParaRPr lang="nb-NO" alt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23E6FF1-479F-4925-A214-57AC4B266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23400" r="38975" b="14444"/>
          <a:stretch/>
        </p:blipFill>
        <p:spPr>
          <a:xfrm>
            <a:off x="1331640" y="2348879"/>
            <a:ext cx="6301636" cy="41757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>
            <a:extLst>
              <a:ext uri="{FF2B5EF4-FFF2-40B4-BE49-F238E27FC236}">
                <a16:creationId xmlns:a16="http://schemas.microsoft.com/office/drawing/2014/main" id="{BEA9FD0F-8595-4B70-AEB6-AD3810D4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nb-NO"/>
              <a:t>ES parlamentas</a:t>
            </a:r>
            <a:endParaRPr lang="nb-NO" altLang="nb-NO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EE2786E-8339-49E9-BF6E-0724181AE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208213"/>
            <a:ext cx="4032250" cy="402748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534B7C-E330-4AB1-A351-27D50DC97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748088" cy="267176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266767-A4FD-4745-8627-0BE9AEB8C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4331847"/>
            <a:ext cx="3240360" cy="2244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TextBox 6">
            <a:extLst>
              <a:ext uri="{FF2B5EF4-FFF2-40B4-BE49-F238E27FC236}">
                <a16:creationId xmlns:a16="http://schemas.microsoft.com/office/drawing/2014/main" id="{5B5829B4-87A2-4596-B629-8FF2B25EF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308725"/>
            <a:ext cx="4679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lt-LT" altLang="nb-NO">
                <a:solidFill>
                  <a:srgbClr val="C00000"/>
                </a:solidFill>
              </a:rPr>
              <a:t>Europos parlamento posėdžių salė Strasbūre</a:t>
            </a:r>
            <a:endParaRPr lang="nb-NO" altLang="nb-NO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1-PUB">
  <a:themeElements>
    <a:clrScheme name="template1-P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1-P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1-P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template1-PUB</Template>
  <TotalTime>16745</TotalTime>
  <Words>492</Words>
  <Application>Microsoft Office PowerPoint</Application>
  <PresentationFormat>Skjermfremvisning (4:3)</PresentationFormat>
  <Paragraphs>56</Paragraphs>
  <Slides>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Arial</vt:lpstr>
      <vt:lpstr>MS PGothic</vt:lpstr>
      <vt:lpstr>Verdana</vt:lpstr>
      <vt:lpstr>Calibri</vt:lpstr>
      <vt:lpstr>Times New Roman</vt:lpstr>
      <vt:lpstr>Webdings</vt:lpstr>
      <vt:lpstr>template1-PUB</vt:lpstr>
      <vt:lpstr>Europos Sąjunga</vt:lpstr>
      <vt:lpstr>Europos Sąjunga –  daugiau nei 500 milijonai žmonių </vt:lpstr>
      <vt:lpstr>ES piniginis vienetas - euras </vt:lpstr>
      <vt:lpstr>Europos Sąjungos simboliai</vt:lpstr>
      <vt:lpstr>ES vėliava</vt:lpstr>
      <vt:lpstr>ES himnas </vt:lpstr>
      <vt:lpstr>Europos diena </vt:lpstr>
      <vt:lpstr>ES šūkis -„Suvienijusi įvairovę“ </vt:lpstr>
      <vt:lpstr>ES parlamentas</vt:lpstr>
    </vt:vector>
  </TitlesOfParts>
  <Company>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tacoen</dc:creator>
  <cp:lastModifiedBy>Bruziene, Renalda</cp:lastModifiedBy>
  <cp:revision>690</cp:revision>
  <cp:lastPrinted>2008-05-20T10:20:43Z</cp:lastPrinted>
  <dcterms:created xsi:type="dcterms:W3CDTF">2007-08-22T10:47:46Z</dcterms:created>
  <dcterms:modified xsi:type="dcterms:W3CDTF">2022-04-13T01:18:11Z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