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68" r:id="rId4"/>
    <p:sldId id="257" r:id="rId5"/>
    <p:sldId id="263" r:id="rId6"/>
    <p:sldId id="278" r:id="rId7"/>
    <p:sldId id="258" r:id="rId8"/>
    <p:sldId id="262" r:id="rId9"/>
    <p:sldId id="264" r:id="rId10"/>
    <p:sldId id="265" r:id="rId11"/>
    <p:sldId id="266" r:id="rId12"/>
    <p:sldId id="271" r:id="rId13"/>
    <p:sldId id="272" r:id="rId14"/>
    <p:sldId id="275" r:id="rId15"/>
    <p:sldId id="276" r:id="rId16"/>
    <p:sldId id="277"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b-NO" smtClean="0"/>
              <a:t>Klikk for å redigere tittelstil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4509A250-FF31-4206-8172-F9D3106AACB1}" type="datetimeFigureOut">
              <a:rPr lang="en-US" dirty="0"/>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b-NO" smtClean="0"/>
              <a:t>Klikk for å redigere tittelstil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4509A250-FF31-4206-8172-F9D3106AACB1}" type="datetimeFigureOut">
              <a:rPr lang="en-US" dirty="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b-NO" smtClean="0"/>
              <a:t>Klikk for å redigere tittelstil</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4509A250-FF31-4206-8172-F9D3106AACB1}" type="datetimeFigureOut">
              <a:rPr lang="en-US" dirty="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4509A250-FF31-4206-8172-F9D3106AACB1}" type="datetimeFigureOut">
              <a:rPr lang="en-US" dirty="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b-NO" smtClean="0"/>
              <a:t>Klikk for å redigere tittelstil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b-NO" smtClean="0"/>
              <a:t>Klikk for å redigere tittelstil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nchor="t" anchorCtr="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4509A250-FF31-4206-8172-F9D3106AACB1}" type="datetimeFigureOut">
              <a:rPr lang="en-US" dirty="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2/9/2016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2/9/2016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nb-NO" smtClean="0"/>
              <a:t>Klikk for å redigere tittelstil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Date Placeholder 4"/>
          <p:cNvSpPr>
            <a:spLocks noGrp="1"/>
          </p:cNvSpPr>
          <p:nvPr>
            <p:ph type="dt" sz="half" idx="10"/>
          </p:nvPr>
        </p:nvSpPr>
        <p:spPr/>
        <p:txBody>
          <a:bodyPr/>
          <a:lstStyle/>
          <a:p>
            <a:fld id="{4509A250-FF31-4206-8172-F9D3106AACB1}" type="datetimeFigureOut">
              <a:rPr lang="en-US" dirty="0"/>
              <a:t>2/9/2016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4509A250-FF31-4206-8172-F9D3106AACB1}" type="datetimeFigureOut">
              <a:rPr lang="en-US" dirty="0"/>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b-NO" smtClean="0"/>
              <a:t>Klikk for å redigere tittelstil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2/9/2016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ndla.no/nb/node/59474?fag=4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o.wikipedia.org/wiki/Ly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oleObject" Target="../embeddings/oleObject3.bin"/><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oleObject" Target="../embeddings/oleObject5.bin"/><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b="1" dirty="0" smtClean="0"/>
              <a:t>Elektrisitet</a:t>
            </a:r>
            <a:endParaRPr lang="nb-NO" b="1"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835" y="3343336"/>
            <a:ext cx="2001396" cy="2001396"/>
          </a:xfrm>
          <a:prstGeom prst="rect">
            <a:avLst/>
          </a:prstGeom>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74" y="735406"/>
            <a:ext cx="2619375" cy="1743075"/>
          </a:xfrm>
          <a:prstGeom prst="rect">
            <a:avLst/>
          </a:prstGeom>
        </p:spPr>
      </p:pic>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955" y="735406"/>
            <a:ext cx="2581275" cy="1771650"/>
          </a:xfrm>
          <a:prstGeom prst="rect">
            <a:avLst/>
          </a:prstGeom>
        </p:spPr>
      </p:pic>
    </p:spTree>
    <p:extLst>
      <p:ext uri="{BB962C8B-B14F-4D97-AF65-F5344CB8AC3E}">
        <p14:creationId xmlns:p14="http://schemas.microsoft.com/office/powerpoint/2010/main" val="155981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sz="4400" b="1" dirty="0">
                <a:solidFill>
                  <a:schemeClr val="accent1"/>
                </a:solidFill>
              </a:rPr>
              <a:t>Symbol for å tegne en strømkrets</a:t>
            </a:r>
            <a:endParaRPr lang="nb-NO" b="1" dirty="0">
              <a:solidFill>
                <a:schemeClr val="accent1"/>
              </a:solidFill>
            </a:endParaRPr>
          </a:p>
        </p:txBody>
      </p:sp>
      <p:pic>
        <p:nvPicPr>
          <p:cNvPr id="6" name="Plassholder for innhold 5"/>
          <p:cNvPicPr>
            <a:picLocks noGrp="1" noChangeAspect="1"/>
          </p:cNvPicPr>
          <p:nvPr>
            <p:ph sz="half" idx="2"/>
          </p:nvPr>
        </p:nvPicPr>
        <p:blipFill rotWithShape="1">
          <a:blip r:embed="rId3"/>
          <a:srcRect l="35138" t="20870" r="18571" b="21287"/>
          <a:stretch/>
        </p:blipFill>
        <p:spPr>
          <a:xfrm>
            <a:off x="5903284" y="1468193"/>
            <a:ext cx="3996390" cy="2807593"/>
          </a:xfrm>
          <a:prstGeom prst="rect">
            <a:avLst/>
          </a:prstGeom>
        </p:spPr>
      </p:pic>
      <p:graphicFrame>
        <p:nvGraphicFramePr>
          <p:cNvPr id="5" name="Object 5"/>
          <p:cNvGraphicFramePr>
            <a:graphicFrameLocks noGrp="1" noChangeAspect="1"/>
          </p:cNvGraphicFramePr>
          <p:nvPr>
            <p:ph sz="half" idx="1"/>
            <p:extLst>
              <p:ext uri="{D42A27DB-BD31-4B8C-83A1-F6EECF244321}">
                <p14:modId xmlns:p14="http://schemas.microsoft.com/office/powerpoint/2010/main" val="2944554919"/>
              </p:ext>
            </p:extLst>
          </p:nvPr>
        </p:nvGraphicFramePr>
        <p:xfrm>
          <a:off x="1350245" y="1468193"/>
          <a:ext cx="3901922" cy="4788146"/>
        </p:xfrm>
        <a:graphic>
          <a:graphicData uri="http://schemas.openxmlformats.org/presentationml/2006/ole">
            <mc:AlternateContent xmlns:mc="http://schemas.openxmlformats.org/markup-compatibility/2006">
              <mc:Choice xmlns:v="urn:schemas-microsoft-com:vml" Requires="v">
                <p:oleObj spid="_x0000_s4106" name="Punktgrafikkbilde" r:id="rId4" imgW="5439534" imgH="5847619" progId="Paint.Picture">
                  <p:embed/>
                </p:oleObj>
              </mc:Choice>
              <mc:Fallback>
                <p:oleObj name="Punktgrafikkbilde" r:id="rId4" imgW="5439534" imgH="58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0245" y="1468193"/>
                        <a:ext cx="3901922" cy="478814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055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6111" y="452718"/>
            <a:ext cx="9404723" cy="877723"/>
          </a:xfrm>
        </p:spPr>
        <p:txBody>
          <a:bodyPr/>
          <a:lstStyle/>
          <a:p>
            <a:r>
              <a:rPr lang="nb-NO" b="1" dirty="0" smtClean="0">
                <a:solidFill>
                  <a:srgbClr val="92D050"/>
                </a:solidFill>
              </a:rPr>
              <a:t>Amperemeter/ Ampere </a:t>
            </a:r>
            <a:endParaRPr lang="nb-NO" b="1" dirty="0">
              <a:solidFill>
                <a:srgbClr val="92D050"/>
              </a:solidFill>
            </a:endParaRPr>
          </a:p>
        </p:txBody>
      </p:sp>
      <p:sp>
        <p:nvSpPr>
          <p:cNvPr id="3" name="Plassholder for innhold 2"/>
          <p:cNvSpPr>
            <a:spLocks noGrp="1"/>
          </p:cNvSpPr>
          <p:nvPr>
            <p:ph idx="1"/>
          </p:nvPr>
        </p:nvSpPr>
        <p:spPr>
          <a:xfrm>
            <a:off x="1103312" y="1364341"/>
            <a:ext cx="8947522" cy="4778882"/>
          </a:xfrm>
        </p:spPr>
        <p:txBody>
          <a:bodyPr>
            <a:normAutofit/>
          </a:bodyPr>
          <a:lstStyle/>
          <a:p>
            <a:r>
              <a:rPr lang="nb-NO" dirty="0" smtClean="0"/>
              <a:t>Vi måler den elektriske strømmen i en krets med et </a:t>
            </a:r>
            <a:r>
              <a:rPr lang="nb-NO" b="1" dirty="0" smtClean="0">
                <a:solidFill>
                  <a:srgbClr val="92D050"/>
                </a:solidFill>
              </a:rPr>
              <a:t>amperemeter</a:t>
            </a:r>
            <a:r>
              <a:rPr lang="nb-NO" dirty="0" smtClean="0"/>
              <a:t>.</a:t>
            </a:r>
          </a:p>
          <a:p>
            <a:endParaRPr lang="nb-NO" dirty="0"/>
          </a:p>
          <a:p>
            <a:endParaRPr lang="nb-NO" dirty="0" smtClean="0"/>
          </a:p>
          <a:p>
            <a:endParaRPr lang="nb-NO" dirty="0"/>
          </a:p>
          <a:p>
            <a:pPr marL="0" indent="0">
              <a:buNone/>
            </a:pPr>
            <a:endParaRPr lang="nb-NO" dirty="0" smtClean="0"/>
          </a:p>
          <a:p>
            <a:r>
              <a:rPr lang="nb-NO" dirty="0" smtClean="0"/>
              <a:t>Målenheten for strøm er </a:t>
            </a:r>
            <a:r>
              <a:rPr lang="nb-NO" b="1" dirty="0" smtClean="0">
                <a:solidFill>
                  <a:srgbClr val="92D050"/>
                </a:solidFill>
              </a:rPr>
              <a:t>ampere</a:t>
            </a:r>
            <a:r>
              <a:rPr lang="nb-NO" dirty="0" smtClean="0"/>
              <a:t> </a:t>
            </a:r>
            <a:r>
              <a:rPr lang="nb-NO" dirty="0" smtClean="0">
                <a:solidFill>
                  <a:srgbClr val="92D050"/>
                </a:solidFill>
              </a:rPr>
              <a:t>(A) </a:t>
            </a:r>
          </a:p>
          <a:p>
            <a:r>
              <a:rPr lang="nb-NO" b="1" dirty="0" smtClean="0">
                <a:solidFill>
                  <a:srgbClr val="92D050"/>
                </a:solidFill>
              </a:rPr>
              <a:t>I </a:t>
            </a:r>
            <a:r>
              <a:rPr lang="nb-NO" dirty="0" smtClean="0"/>
              <a:t>er symbol </a:t>
            </a:r>
            <a:r>
              <a:rPr lang="nb-NO" dirty="0"/>
              <a:t>for </a:t>
            </a:r>
            <a:r>
              <a:rPr lang="nb-NO" dirty="0" smtClean="0"/>
              <a:t>strøm. </a:t>
            </a:r>
            <a:r>
              <a:rPr lang="nb-NO" b="1" dirty="0">
                <a:solidFill>
                  <a:srgbClr val="92D050"/>
                </a:solidFill>
              </a:rPr>
              <a:t>I </a:t>
            </a:r>
            <a:r>
              <a:rPr lang="nb-NO" dirty="0"/>
              <a:t>står for </a:t>
            </a:r>
            <a:r>
              <a:rPr lang="nb-NO" dirty="0" smtClean="0"/>
              <a:t>intensitet.</a:t>
            </a:r>
            <a:endParaRPr lang="nb-NO" b="1" dirty="0" smtClean="0">
              <a:solidFill>
                <a:srgbClr val="92D050"/>
              </a:solidFill>
            </a:endParaRPr>
          </a:p>
          <a:p>
            <a:endParaRPr lang="nb-NO" dirty="0" smtClean="0"/>
          </a:p>
          <a:p>
            <a:r>
              <a:rPr lang="nb-NO" dirty="0" smtClean="0"/>
              <a:t>Amperemeter må kobles inn </a:t>
            </a:r>
            <a:r>
              <a:rPr lang="nb-NO" dirty="0" smtClean="0">
                <a:solidFill>
                  <a:srgbClr val="92D050"/>
                </a:solidFill>
              </a:rPr>
              <a:t>i serie </a:t>
            </a:r>
            <a:r>
              <a:rPr lang="nb-NO" dirty="0" smtClean="0"/>
              <a:t>i kretsen. </a:t>
            </a:r>
            <a:endParaRPr lang="nb-NO" dirty="0"/>
          </a:p>
        </p:txBody>
      </p:sp>
      <p:pic>
        <p:nvPicPr>
          <p:cNvPr id="4" name="Bilde 3"/>
          <p:cNvPicPr>
            <a:picLocks noChangeAspect="1"/>
          </p:cNvPicPr>
          <p:nvPr/>
        </p:nvPicPr>
        <p:blipFill rotWithShape="1">
          <a:blip r:embed="rId2">
            <a:extLst>
              <a:ext uri="{28A0092B-C50C-407E-A947-70E740481C1C}">
                <a14:useLocalDpi xmlns:a14="http://schemas.microsoft.com/office/drawing/2010/main" val="0"/>
              </a:ext>
            </a:extLst>
          </a:blip>
          <a:srcRect l="8623" t="32159" r="48560" b="22519"/>
          <a:stretch/>
        </p:blipFill>
        <p:spPr>
          <a:xfrm>
            <a:off x="1753679" y="1844711"/>
            <a:ext cx="1852406" cy="1470550"/>
          </a:xfrm>
          <a:prstGeom prst="rect">
            <a:avLst/>
          </a:prstGeom>
        </p:spPr>
      </p:pic>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912" y="3498900"/>
            <a:ext cx="768824" cy="509764"/>
          </a:xfrm>
          <a:prstGeom prst="rect">
            <a:avLst/>
          </a:prstGeom>
        </p:spPr>
      </p:pic>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9517" y="4346990"/>
            <a:ext cx="2886613" cy="1943653"/>
          </a:xfrm>
          <a:prstGeom prst="rect">
            <a:avLst/>
          </a:prstGeom>
        </p:spPr>
      </p:pic>
      <p:sp>
        <p:nvSpPr>
          <p:cNvPr id="9" name="TekstSylinder 8"/>
          <p:cNvSpPr txBox="1"/>
          <p:nvPr/>
        </p:nvSpPr>
        <p:spPr>
          <a:xfrm>
            <a:off x="3655925" y="1844711"/>
            <a:ext cx="8295669" cy="1107996"/>
          </a:xfrm>
          <a:prstGeom prst="rect">
            <a:avLst/>
          </a:prstGeom>
          <a:noFill/>
        </p:spPr>
        <p:txBody>
          <a:bodyPr wrap="square" rtlCol="0">
            <a:spAutoFit/>
          </a:bodyPr>
          <a:lstStyle/>
          <a:p>
            <a:r>
              <a:rPr lang="nb-NO" sz="1600" dirty="0" smtClean="0"/>
              <a:t>Amperemeteren måler </a:t>
            </a:r>
            <a:r>
              <a:rPr lang="nb-NO" sz="1600" b="1" dirty="0" smtClean="0">
                <a:solidFill>
                  <a:srgbClr val="92D050"/>
                </a:solidFill>
              </a:rPr>
              <a:t>hvor </a:t>
            </a:r>
            <a:r>
              <a:rPr lang="nb-NO" sz="1600" b="1" dirty="0">
                <a:solidFill>
                  <a:srgbClr val="92D050"/>
                </a:solidFill>
              </a:rPr>
              <a:t>mange elektroner som passerer en ledning pr. sek. </a:t>
            </a:r>
          </a:p>
          <a:p>
            <a:r>
              <a:rPr lang="nb-NO" sz="1600" dirty="0"/>
              <a:t>Lommelyktpære: 0,2A </a:t>
            </a:r>
            <a:endParaRPr lang="nb-NO" sz="1600" dirty="0" smtClean="0"/>
          </a:p>
          <a:p>
            <a:r>
              <a:rPr lang="nb-NO" sz="1600" dirty="0" smtClean="0"/>
              <a:t>Kokeplate </a:t>
            </a:r>
            <a:r>
              <a:rPr lang="nb-NO" sz="1600" dirty="0"/>
              <a:t>på 2000W: 10A</a:t>
            </a:r>
          </a:p>
          <a:p>
            <a:endParaRPr lang="nb-NO" dirty="0"/>
          </a:p>
        </p:txBody>
      </p:sp>
    </p:spTree>
    <p:extLst>
      <p:ext uri="{BB962C8B-B14F-4D97-AF65-F5344CB8AC3E}">
        <p14:creationId xmlns:p14="http://schemas.microsoft.com/office/powerpoint/2010/main" val="543826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35617" y="375444"/>
            <a:ext cx="6444749" cy="1400530"/>
          </a:xfrm>
        </p:spPr>
        <p:txBody>
          <a:bodyPr/>
          <a:lstStyle/>
          <a:p>
            <a:r>
              <a:rPr lang="nb-NO" b="1" dirty="0">
                <a:solidFill>
                  <a:srgbClr val="92D050"/>
                </a:solidFill>
              </a:rPr>
              <a:t>Elektrisk </a:t>
            </a:r>
            <a:r>
              <a:rPr lang="nb-NO" b="1" dirty="0" smtClean="0">
                <a:solidFill>
                  <a:srgbClr val="92D050"/>
                </a:solidFill>
              </a:rPr>
              <a:t>spenning  </a:t>
            </a:r>
            <a:endParaRPr lang="nb-NO" dirty="0">
              <a:solidFill>
                <a:srgbClr val="92D050"/>
              </a:solidFill>
            </a:endParaRPr>
          </a:p>
        </p:txBody>
      </p:sp>
      <p:sp>
        <p:nvSpPr>
          <p:cNvPr id="3" name="Plassholder for innhold 2"/>
          <p:cNvSpPr>
            <a:spLocks noGrp="1"/>
          </p:cNvSpPr>
          <p:nvPr>
            <p:ph idx="1"/>
          </p:nvPr>
        </p:nvSpPr>
        <p:spPr>
          <a:xfrm>
            <a:off x="913837" y="1329161"/>
            <a:ext cx="10896090" cy="5528839"/>
          </a:xfrm>
        </p:spPr>
        <p:txBody>
          <a:bodyPr>
            <a:normAutofit lnSpcReduction="10000"/>
          </a:bodyPr>
          <a:lstStyle/>
          <a:p>
            <a:r>
              <a:rPr lang="nb-NO" dirty="0" smtClean="0"/>
              <a:t>Elektronene </a:t>
            </a:r>
            <a:r>
              <a:rPr lang="nb-NO" dirty="0"/>
              <a:t>ved den negative polen har en energi som kan drive den rundt. Da har vi en elektrisk spenning. Spenning er </a:t>
            </a:r>
            <a:r>
              <a:rPr lang="nb-NO" b="1" dirty="0">
                <a:solidFill>
                  <a:srgbClr val="92D050"/>
                </a:solidFill>
              </a:rPr>
              <a:t>elektrisk </a:t>
            </a:r>
            <a:r>
              <a:rPr lang="nb-NO" b="1" dirty="0" smtClean="0">
                <a:solidFill>
                  <a:srgbClr val="92D050"/>
                </a:solidFill>
              </a:rPr>
              <a:t>kraft.</a:t>
            </a:r>
            <a:endParaRPr lang="nb-NO" b="1" dirty="0">
              <a:solidFill>
                <a:srgbClr val="92D050"/>
              </a:solidFill>
            </a:endParaRPr>
          </a:p>
          <a:p>
            <a:r>
              <a:rPr lang="nb-NO" b="1" dirty="0">
                <a:solidFill>
                  <a:srgbClr val="92D050"/>
                </a:solidFill>
              </a:rPr>
              <a:t>Elektrisk spenning driver strømmen gjennom en leder</a:t>
            </a:r>
            <a:r>
              <a:rPr lang="nb-NO" dirty="0"/>
              <a:t>. </a:t>
            </a:r>
            <a:endParaRPr lang="nb-NO" dirty="0" smtClean="0"/>
          </a:p>
          <a:p>
            <a:r>
              <a:rPr lang="nb-NO" dirty="0" smtClean="0"/>
              <a:t>Vi </a:t>
            </a:r>
            <a:r>
              <a:rPr lang="nb-NO" dirty="0"/>
              <a:t>måler den elektriske spenningen med et </a:t>
            </a:r>
            <a:r>
              <a:rPr lang="nb-NO" b="1" dirty="0">
                <a:solidFill>
                  <a:srgbClr val="92D050"/>
                </a:solidFill>
              </a:rPr>
              <a:t>voltmeter</a:t>
            </a:r>
            <a:r>
              <a:rPr lang="nb-NO" dirty="0"/>
              <a:t>. </a:t>
            </a:r>
          </a:p>
          <a:p>
            <a:r>
              <a:rPr lang="nb-NO" dirty="0"/>
              <a:t>Jo større spenningen er, desto større er strømmen.</a:t>
            </a:r>
          </a:p>
          <a:p>
            <a:r>
              <a:rPr lang="nb-NO" dirty="0"/>
              <a:t>Hvis spenningen blir borte, blir strømmen </a:t>
            </a:r>
            <a:r>
              <a:rPr lang="nb-NO" dirty="0" smtClean="0"/>
              <a:t>borte.</a:t>
            </a:r>
            <a:endParaRPr lang="nb-NO" dirty="0"/>
          </a:p>
          <a:p>
            <a:endParaRPr lang="nb-NO" dirty="0"/>
          </a:p>
          <a:p>
            <a:r>
              <a:rPr lang="nb-NO" dirty="0" smtClean="0"/>
              <a:t>Målenheten for elektrisk </a:t>
            </a:r>
            <a:r>
              <a:rPr lang="nb-NO" dirty="0"/>
              <a:t>spenning  </a:t>
            </a:r>
            <a:r>
              <a:rPr lang="nb-NO" dirty="0" smtClean="0"/>
              <a:t>er </a:t>
            </a:r>
            <a:r>
              <a:rPr lang="nb-NO" b="1" dirty="0" smtClean="0">
                <a:solidFill>
                  <a:srgbClr val="92D050"/>
                </a:solidFill>
              </a:rPr>
              <a:t>volt </a:t>
            </a:r>
            <a:r>
              <a:rPr lang="nb-NO" b="1" dirty="0">
                <a:solidFill>
                  <a:srgbClr val="92D050"/>
                </a:solidFill>
              </a:rPr>
              <a:t>(V)</a:t>
            </a:r>
            <a:r>
              <a:rPr lang="nb-NO" dirty="0"/>
              <a:t>. </a:t>
            </a:r>
            <a:r>
              <a:rPr lang="nb-NO" dirty="0" smtClean="0"/>
              <a:t>             Symbolet er </a:t>
            </a:r>
            <a:r>
              <a:rPr lang="nb-NO" b="1" dirty="0" smtClean="0">
                <a:solidFill>
                  <a:srgbClr val="92D050"/>
                </a:solidFill>
              </a:rPr>
              <a:t>U</a:t>
            </a:r>
            <a:r>
              <a:rPr lang="nb-NO" dirty="0" smtClean="0"/>
              <a:t>.</a:t>
            </a:r>
          </a:p>
          <a:p>
            <a:r>
              <a:rPr lang="nb-NO" dirty="0" smtClean="0"/>
              <a:t>Voltmeteret skal måle spenningen over spenningskilden, og må kobles inn i parallell.</a:t>
            </a:r>
          </a:p>
          <a:p>
            <a:endParaRPr lang="nb-NO" dirty="0"/>
          </a:p>
          <a:p>
            <a:endParaRPr lang="nb-NO" dirty="0" smtClean="0"/>
          </a:p>
          <a:p>
            <a:endParaRPr lang="nb-NO" dirty="0" smtClean="0"/>
          </a:p>
          <a:p>
            <a:pPr lvl="8"/>
            <a:r>
              <a:rPr lang="nb-NO" sz="1200" dirty="0" smtClean="0"/>
              <a:t>Amperemeteret </a:t>
            </a:r>
            <a:r>
              <a:rPr lang="nb-NO" sz="1200" dirty="0"/>
              <a:t>viser strømmen gjennom lyspæra. </a:t>
            </a:r>
            <a:endParaRPr lang="nb-NO" sz="1200" dirty="0" smtClean="0"/>
          </a:p>
          <a:p>
            <a:pPr lvl="8"/>
            <a:r>
              <a:rPr lang="nb-NO" sz="1200" dirty="0" smtClean="0"/>
              <a:t>Voltmeteret viser spenningen over pæra. </a:t>
            </a:r>
            <a:endParaRPr lang="nb-NO" sz="1200"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1929" y="1871208"/>
            <a:ext cx="2047384" cy="1850835"/>
          </a:xfrm>
          <a:prstGeom prst="rect">
            <a:avLst/>
          </a:prstGeom>
        </p:spPr>
      </p:pic>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624" y="3935813"/>
            <a:ext cx="728354" cy="538982"/>
          </a:xfrm>
          <a:prstGeom prst="rect">
            <a:avLst/>
          </a:prstGeom>
        </p:spPr>
      </p:pic>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711" y="4769905"/>
            <a:ext cx="2754377" cy="1946427"/>
          </a:xfrm>
          <a:prstGeom prst="rect">
            <a:avLst/>
          </a:prstGeom>
        </p:spPr>
      </p:pic>
      <p:pic>
        <p:nvPicPr>
          <p:cNvPr id="8" name="Bild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789" y="165102"/>
            <a:ext cx="1326563" cy="1164059"/>
          </a:xfrm>
          <a:prstGeom prst="rect">
            <a:avLst/>
          </a:prstGeom>
        </p:spPr>
      </p:pic>
    </p:spTree>
    <p:extLst>
      <p:ext uri="{BB962C8B-B14F-4D97-AF65-F5344CB8AC3E}">
        <p14:creationId xmlns:p14="http://schemas.microsoft.com/office/powerpoint/2010/main" val="86717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6111" y="452717"/>
            <a:ext cx="9404723" cy="1852601"/>
          </a:xfrm>
        </p:spPr>
        <p:txBody>
          <a:bodyPr/>
          <a:lstStyle/>
          <a:p>
            <a:r>
              <a:rPr lang="nb-NO" b="1" dirty="0" smtClean="0">
                <a:solidFill>
                  <a:srgbClr val="92D050"/>
                </a:solidFill>
              </a:rPr>
              <a:t>Kortslutning</a:t>
            </a:r>
            <a:endParaRPr lang="nb-NO" b="1" dirty="0">
              <a:solidFill>
                <a:srgbClr val="92D050"/>
              </a:solidFill>
            </a:endParaRPr>
          </a:p>
        </p:txBody>
      </p:sp>
      <p:sp>
        <p:nvSpPr>
          <p:cNvPr id="3" name="Plassholder for innhold 2"/>
          <p:cNvSpPr>
            <a:spLocks noGrp="1"/>
          </p:cNvSpPr>
          <p:nvPr>
            <p:ph idx="1"/>
          </p:nvPr>
        </p:nvSpPr>
        <p:spPr>
          <a:xfrm>
            <a:off x="522627" y="1555793"/>
            <a:ext cx="6664380" cy="4665283"/>
          </a:xfrm>
        </p:spPr>
        <p:txBody>
          <a:bodyPr>
            <a:normAutofit/>
          </a:bodyPr>
          <a:lstStyle/>
          <a:p>
            <a:pPr marL="0" indent="0">
              <a:buNone/>
            </a:pPr>
            <a:r>
              <a:rPr lang="nb-NO" dirty="0" smtClean="0"/>
              <a:t>En kortslutning </a:t>
            </a:r>
            <a:r>
              <a:rPr lang="nb-NO" dirty="0"/>
              <a:t>er en </a:t>
            </a:r>
            <a:r>
              <a:rPr lang="nb-NO" b="1" dirty="0" smtClean="0">
                <a:solidFill>
                  <a:srgbClr val="92D050"/>
                </a:solidFill>
              </a:rPr>
              <a:t>uønsket snarvei </a:t>
            </a:r>
            <a:r>
              <a:rPr lang="nb-NO" dirty="0"/>
              <a:t>for </a:t>
            </a:r>
            <a:r>
              <a:rPr lang="nb-NO" dirty="0" smtClean="0"/>
              <a:t>strømmen, slik at den ikke går der vi ønsker i strømkretsen.</a:t>
            </a:r>
            <a:endParaRPr lang="nb-NO" dirty="0"/>
          </a:p>
          <a:p>
            <a:pPr marL="0" indent="0">
              <a:buNone/>
            </a:pPr>
            <a:r>
              <a:rPr lang="nb-NO" dirty="0"/>
              <a:t>Ved kortslutning blir strømmen veldig stor på grunn av </a:t>
            </a:r>
            <a:r>
              <a:rPr lang="nb-NO" dirty="0" smtClean="0"/>
              <a:t>lite </a:t>
            </a:r>
            <a:r>
              <a:rPr lang="nb-NO" dirty="0"/>
              <a:t>motstand. Kortslutning er årsaken til mange husbranner </a:t>
            </a:r>
            <a:r>
              <a:rPr lang="nb-NO" dirty="0" smtClean="0"/>
              <a:t>i </a:t>
            </a:r>
            <a:r>
              <a:rPr lang="nb-NO" dirty="0"/>
              <a:t>Norge, hvor liv har gått tapt. </a:t>
            </a:r>
          </a:p>
          <a:p>
            <a:pPr marL="0" indent="0">
              <a:buNone/>
            </a:pPr>
            <a:endParaRPr lang="nb-NO" dirty="0"/>
          </a:p>
          <a:p>
            <a:pPr marL="0" indent="0">
              <a:buNone/>
            </a:pPr>
            <a:endParaRPr lang="nb-NO" dirty="0"/>
          </a:p>
          <a:p>
            <a:pPr marL="0" indent="0">
              <a:buNone/>
            </a:pPr>
            <a:r>
              <a:rPr lang="nb-NO" dirty="0"/>
              <a:t>Sikring i en strømkrets er det svakeste </a:t>
            </a:r>
          </a:p>
          <a:p>
            <a:pPr marL="0" indent="0">
              <a:buNone/>
            </a:pPr>
            <a:r>
              <a:rPr lang="nb-NO" dirty="0"/>
              <a:t>punktet og sikringen skal slå ut ved overbelastning  </a:t>
            </a:r>
          </a:p>
          <a:p>
            <a:pPr marL="0" indent="0">
              <a:buNone/>
            </a:pPr>
            <a:r>
              <a:rPr lang="nb-NO" dirty="0"/>
              <a:t>og kortslutning.</a:t>
            </a:r>
          </a:p>
          <a:p>
            <a:endParaRPr lang="nb-NO" dirty="0"/>
          </a:p>
        </p:txBody>
      </p:sp>
      <p:pic>
        <p:nvPicPr>
          <p:cNvPr id="5" name="Picture 7" descr="http://www.kako.hr/slike/clanak/osigur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762" y="5471550"/>
            <a:ext cx="1406050" cy="1008112"/>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491" y="338513"/>
            <a:ext cx="2988432" cy="1966805"/>
          </a:xfrm>
          <a:prstGeom prst="rect">
            <a:avLst/>
          </a:prstGeom>
        </p:spPr>
      </p:pic>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1505" y="3140739"/>
            <a:ext cx="2667000" cy="2667000"/>
          </a:xfrm>
          <a:prstGeom prst="rect">
            <a:avLst/>
          </a:prstGeom>
        </p:spPr>
      </p:pic>
    </p:spTree>
    <p:extLst>
      <p:ext uri="{BB962C8B-B14F-4D97-AF65-F5344CB8AC3E}">
        <p14:creationId xmlns:p14="http://schemas.microsoft.com/office/powerpoint/2010/main" val="2799583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solidFill>
                  <a:srgbClr val="92D050"/>
                </a:solidFill>
              </a:rPr>
              <a:t>Elektrisk motstand </a:t>
            </a:r>
            <a:endParaRPr lang="nb-NO" b="1" dirty="0">
              <a:solidFill>
                <a:srgbClr val="92D050"/>
              </a:solidFill>
            </a:endParaRPr>
          </a:p>
        </p:txBody>
      </p:sp>
      <p:sp>
        <p:nvSpPr>
          <p:cNvPr id="3" name="Plassholder for innhold 2"/>
          <p:cNvSpPr>
            <a:spLocks noGrp="1"/>
          </p:cNvSpPr>
          <p:nvPr>
            <p:ph idx="1"/>
          </p:nvPr>
        </p:nvSpPr>
        <p:spPr/>
        <p:txBody>
          <a:bodyPr/>
          <a:lstStyle/>
          <a:p>
            <a:r>
              <a:rPr lang="nb-NO" dirty="0" smtClean="0"/>
              <a:t>Elektrisk motstand kalles også</a:t>
            </a:r>
            <a:r>
              <a:rPr lang="nb-NO" b="1" dirty="0" smtClean="0">
                <a:solidFill>
                  <a:srgbClr val="92D050"/>
                </a:solidFill>
              </a:rPr>
              <a:t> resistans</a:t>
            </a:r>
            <a:r>
              <a:rPr lang="nb-NO" dirty="0" smtClean="0"/>
              <a:t>. Den skaper </a:t>
            </a:r>
            <a:r>
              <a:rPr lang="nb-NO" b="1" dirty="0" smtClean="0">
                <a:solidFill>
                  <a:srgbClr val="92D050"/>
                </a:solidFill>
              </a:rPr>
              <a:t>motstand for strømmen</a:t>
            </a:r>
            <a:r>
              <a:rPr lang="nb-NO" dirty="0" smtClean="0"/>
              <a:t>. </a:t>
            </a:r>
            <a:r>
              <a:rPr lang="nb-NO" dirty="0"/>
              <a:t>Eks: det er større motstand å gå gjennom to lyspærer enn ei lyspære. </a:t>
            </a:r>
          </a:p>
          <a:p>
            <a:r>
              <a:rPr lang="nb-NO" dirty="0"/>
              <a:t>Jo større resistansen er, desto mindre er strømmen. </a:t>
            </a:r>
          </a:p>
          <a:p>
            <a:r>
              <a:rPr lang="nb-NO" sz="1600" dirty="0"/>
              <a:t>En lang tråd har større resistans enn en kort tråd når tykkelsen er den samme. </a:t>
            </a:r>
            <a:r>
              <a:rPr lang="nb-NO" sz="1600" dirty="0" err="1"/>
              <a:t>Elektr</a:t>
            </a:r>
            <a:r>
              <a:rPr lang="nb-NO" sz="1600" dirty="0"/>
              <a:t>. støter på atomer flere ganger. </a:t>
            </a:r>
          </a:p>
          <a:p>
            <a:r>
              <a:rPr lang="nb-NO" sz="1600" dirty="0"/>
              <a:t>En tynn tråd har større resistans enn en tykk tråd med samme lengde. </a:t>
            </a:r>
            <a:endParaRPr lang="nb-NO" sz="1600" dirty="0" smtClean="0"/>
          </a:p>
          <a:p>
            <a:endParaRPr lang="nb-NO" sz="800" dirty="0"/>
          </a:p>
          <a:p>
            <a:r>
              <a:rPr lang="nb-NO" dirty="0" smtClean="0"/>
              <a:t>Målenheten for </a:t>
            </a:r>
            <a:r>
              <a:rPr lang="nb-NO" dirty="0"/>
              <a:t>r</a:t>
            </a:r>
            <a:r>
              <a:rPr lang="nb-NO" dirty="0" smtClean="0"/>
              <a:t>esistans er ohm </a:t>
            </a:r>
            <a:r>
              <a:rPr lang="nb-NO" dirty="0"/>
              <a:t>- </a:t>
            </a:r>
            <a:r>
              <a:rPr lang="nb-NO" dirty="0" smtClean="0"/>
              <a:t>Ω </a:t>
            </a:r>
            <a:r>
              <a:rPr lang="nb-NO" dirty="0"/>
              <a:t>(den greske bokstaven omega), og den har symbolet R (R står for resistans</a:t>
            </a:r>
            <a:r>
              <a:rPr lang="nb-NO" dirty="0" smtClean="0"/>
              <a:t>).</a:t>
            </a:r>
          </a:p>
          <a:p>
            <a:r>
              <a:rPr lang="nb-NO" dirty="0" smtClean="0"/>
              <a:t>Resistans måles med ohmmeter.</a:t>
            </a:r>
            <a:endParaRPr lang="nb-NO" dirty="0"/>
          </a:p>
          <a:p>
            <a:endParaRPr lang="nb-NO" dirty="0"/>
          </a:p>
        </p:txBody>
      </p:sp>
      <p:pic>
        <p:nvPicPr>
          <p:cNvPr id="4" name="Picture 5" descr="http://upload.wikimedia.org/wikipedia/commons/thumb/d/d0/Fuse.svg/2000px-Fus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9853" y="1404846"/>
            <a:ext cx="1863615" cy="1296144"/>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452" y="4456090"/>
            <a:ext cx="2190418" cy="2286000"/>
          </a:xfrm>
          <a:prstGeom prst="rect">
            <a:avLst/>
          </a:prstGeom>
        </p:spPr>
      </p:pic>
      <p:sp>
        <p:nvSpPr>
          <p:cNvPr id="6" name="TekstSylinder 5"/>
          <p:cNvSpPr txBox="1"/>
          <p:nvPr/>
        </p:nvSpPr>
        <p:spPr>
          <a:xfrm>
            <a:off x="10328385" y="2292440"/>
            <a:ext cx="1863615" cy="523220"/>
          </a:xfrm>
          <a:prstGeom prst="rect">
            <a:avLst/>
          </a:prstGeom>
          <a:noFill/>
        </p:spPr>
        <p:txBody>
          <a:bodyPr wrap="square" rtlCol="0">
            <a:spAutoFit/>
          </a:bodyPr>
          <a:lstStyle/>
          <a:p>
            <a:r>
              <a:rPr lang="nb-NO" sz="1400" b="1" dirty="0" smtClean="0">
                <a:solidFill>
                  <a:srgbClr val="92D050"/>
                </a:solidFill>
              </a:rPr>
              <a:t>Resistans i et koblingsskjema</a:t>
            </a:r>
            <a:endParaRPr lang="nb-NO" sz="1400" b="1" dirty="0">
              <a:solidFill>
                <a:srgbClr val="92D050"/>
              </a:solidFill>
            </a:endParaRPr>
          </a:p>
        </p:txBody>
      </p:sp>
    </p:spTree>
    <p:extLst>
      <p:ext uri="{BB962C8B-B14F-4D97-AF65-F5344CB8AC3E}">
        <p14:creationId xmlns:p14="http://schemas.microsoft.com/office/powerpoint/2010/main" val="318685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92D050"/>
                </a:solidFill>
              </a:rPr>
              <a:t>Ohms lov </a:t>
            </a:r>
            <a:br>
              <a:rPr lang="nb-NO" b="1" dirty="0">
                <a:solidFill>
                  <a:srgbClr val="92D050"/>
                </a:solidFill>
              </a:rPr>
            </a:br>
            <a:endParaRPr lang="nb-NO" dirty="0">
              <a:solidFill>
                <a:srgbClr val="92D050"/>
              </a:solidFill>
            </a:endParaRPr>
          </a:p>
        </p:txBody>
      </p:sp>
      <p:sp>
        <p:nvSpPr>
          <p:cNvPr id="3" name="Plassholder for innhold 2"/>
          <p:cNvSpPr>
            <a:spLocks noGrp="1"/>
          </p:cNvSpPr>
          <p:nvPr>
            <p:ph idx="1"/>
          </p:nvPr>
        </p:nvSpPr>
        <p:spPr>
          <a:xfrm>
            <a:off x="425003" y="1519707"/>
            <a:ext cx="10753859" cy="4984124"/>
          </a:xfrm>
        </p:spPr>
        <p:txBody>
          <a:bodyPr>
            <a:normAutofit lnSpcReduction="10000"/>
          </a:bodyPr>
          <a:lstStyle/>
          <a:p>
            <a:r>
              <a:rPr lang="nb-NO" b="1" dirty="0">
                <a:solidFill>
                  <a:srgbClr val="92D050"/>
                </a:solidFill>
              </a:rPr>
              <a:t>Ohms lov definerer sammenhengen mellom strøm (I), spenning (U) og resistans (R). </a:t>
            </a:r>
            <a:endParaRPr lang="nb-NO" b="1" dirty="0" smtClean="0">
              <a:solidFill>
                <a:srgbClr val="92D050"/>
              </a:solidFill>
            </a:endParaRPr>
          </a:p>
          <a:p>
            <a:endParaRPr lang="nb-NO" dirty="0"/>
          </a:p>
          <a:p>
            <a:endParaRPr lang="nb-NO" dirty="0" smtClean="0"/>
          </a:p>
          <a:p>
            <a:endParaRPr lang="nb-NO" dirty="0"/>
          </a:p>
          <a:p>
            <a:endParaRPr lang="nb-NO" dirty="0" smtClean="0"/>
          </a:p>
          <a:p>
            <a:endParaRPr lang="nb-NO" dirty="0"/>
          </a:p>
          <a:p>
            <a:endParaRPr lang="nb-NO" dirty="0"/>
          </a:p>
          <a:p>
            <a:pPr marL="0" indent="0">
              <a:buNone/>
            </a:pPr>
            <a:endParaRPr lang="nb-NO" sz="900" dirty="0" smtClean="0"/>
          </a:p>
          <a:p>
            <a:r>
              <a:rPr lang="nb-NO" dirty="0" smtClean="0"/>
              <a:t>Jo </a:t>
            </a:r>
            <a:r>
              <a:rPr lang="nb-NO" dirty="0"/>
              <a:t>større spenningen er, desto større er strømmen. </a:t>
            </a:r>
          </a:p>
          <a:p>
            <a:r>
              <a:rPr lang="nb-NO" dirty="0"/>
              <a:t>Jo større resistansen er, desto mindre er strømmen. </a:t>
            </a:r>
            <a:endParaRPr lang="nb-NO" dirty="0" smtClean="0"/>
          </a:p>
          <a:p>
            <a:endParaRPr lang="nb-NO" sz="800" dirty="0"/>
          </a:p>
          <a:p>
            <a:r>
              <a:rPr lang="nb-NO" sz="1600" dirty="0" smtClean="0"/>
              <a:t>Hvis </a:t>
            </a:r>
            <a:r>
              <a:rPr lang="nb-NO" sz="1600" dirty="0"/>
              <a:t>spenningen er 10 volt og resistansen 2 ohm er strømmen 5 ampere. </a:t>
            </a:r>
          </a:p>
          <a:p>
            <a:r>
              <a:rPr lang="nb-NO" sz="1600" dirty="0"/>
              <a:t>Hvis spenningen er 20 volt og resistansen 2 ohm, er strømmen 10 ampere. </a:t>
            </a:r>
          </a:p>
          <a:p>
            <a:endParaRPr lang="nb-NO"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133" y="1969156"/>
            <a:ext cx="2739799" cy="2048679"/>
          </a:xfrm>
          <a:prstGeom prst="rect">
            <a:avLst/>
          </a:prstGeom>
        </p:spPr>
      </p:pic>
      <p:pic>
        <p:nvPicPr>
          <p:cNvPr id="5" name="Bilde 4"/>
          <p:cNvPicPr>
            <a:picLocks noChangeAspect="1"/>
          </p:cNvPicPr>
          <p:nvPr/>
        </p:nvPicPr>
        <p:blipFill rotWithShape="1">
          <a:blip r:embed="rId3"/>
          <a:srcRect l="7107" t="18442" r="57061" b="35561"/>
          <a:stretch/>
        </p:blipFill>
        <p:spPr>
          <a:xfrm>
            <a:off x="6106809" y="1969156"/>
            <a:ext cx="3666149" cy="2645959"/>
          </a:xfrm>
          <a:prstGeom prst="rect">
            <a:avLst/>
          </a:prstGeom>
        </p:spPr>
      </p:pic>
    </p:spTree>
    <p:extLst>
      <p:ext uri="{BB962C8B-B14F-4D97-AF65-F5344CB8AC3E}">
        <p14:creationId xmlns:p14="http://schemas.microsoft.com/office/powerpoint/2010/main" val="1742740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solidFill>
                  <a:srgbClr val="92D050"/>
                </a:solidFill>
              </a:rPr>
              <a:t>Hva heter de?</a:t>
            </a:r>
            <a:endParaRPr lang="nb-NO" b="1" dirty="0">
              <a:solidFill>
                <a:srgbClr val="92D050"/>
              </a:solidFill>
            </a:endParaRPr>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7449" y="1487088"/>
            <a:ext cx="4742151" cy="4761312"/>
          </a:xfrm>
        </p:spPr>
      </p:pic>
      <p:sp>
        <p:nvSpPr>
          <p:cNvPr id="5" name="Pil venstre 4"/>
          <p:cNvSpPr/>
          <p:nvPr/>
        </p:nvSpPr>
        <p:spPr>
          <a:xfrm>
            <a:off x="7070501" y="1927907"/>
            <a:ext cx="3348507" cy="1236372"/>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il venstre 7"/>
          <p:cNvSpPr/>
          <p:nvPr/>
        </p:nvSpPr>
        <p:spPr>
          <a:xfrm rot="10800000">
            <a:off x="255431" y="4321231"/>
            <a:ext cx="3348507" cy="1236372"/>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il venstre 8"/>
          <p:cNvSpPr/>
          <p:nvPr/>
        </p:nvSpPr>
        <p:spPr>
          <a:xfrm>
            <a:off x="7877578" y="4470042"/>
            <a:ext cx="3348507" cy="1236372"/>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43459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r>
              <a:rPr lang="nb-NO" b="1" dirty="0"/>
              <a:t>Kilder </a:t>
            </a:r>
            <a:endParaRPr lang="nb-NO" dirty="0"/>
          </a:p>
          <a:p>
            <a:pPr lvl="0"/>
            <a:r>
              <a:rPr lang="nb-NO" dirty="0"/>
              <a:t>http://evina.no/kurs/elektrisitet/ </a:t>
            </a:r>
          </a:p>
          <a:p>
            <a:pPr lvl="0"/>
            <a:r>
              <a:rPr lang="nb-NO" dirty="0"/>
              <a:t>Teknologi og design, Elegant elektronikk, Teknologi i skolen og RENATE </a:t>
            </a:r>
          </a:p>
          <a:p>
            <a:pPr lvl="0"/>
            <a:r>
              <a:rPr lang="nb-NO" dirty="0"/>
              <a:t>Bolig-ABC </a:t>
            </a:r>
          </a:p>
          <a:p>
            <a:pPr lvl="0"/>
            <a:r>
              <a:rPr lang="nb-NO" dirty="0"/>
              <a:t>www.boligabc.no </a:t>
            </a:r>
          </a:p>
          <a:p>
            <a:pPr lvl="0"/>
            <a:r>
              <a:rPr lang="nb-NO" dirty="0"/>
              <a:t>http://boligabc.no/hefter/innhold/?heftenr=1&amp;sidetall=123# </a:t>
            </a:r>
          </a:p>
          <a:p>
            <a:pPr lvl="0"/>
            <a:r>
              <a:rPr lang="nb-NO" dirty="0"/>
              <a:t>http://www.naturfag.no/_ungdom/forsok/vis.html?tid=20545 </a:t>
            </a:r>
          </a:p>
          <a:p>
            <a:pPr lvl="0"/>
            <a:r>
              <a:rPr lang="nb-NO" dirty="0"/>
              <a:t>http://www.naturfag.no/forsok/vis.html?tid=655683 </a:t>
            </a:r>
          </a:p>
          <a:p>
            <a:pPr lvl="0"/>
            <a:r>
              <a:rPr lang="nb-NO" dirty="0">
                <a:hlinkClick r:id="rId2"/>
              </a:rPr>
              <a:t>http://</a:t>
            </a:r>
            <a:r>
              <a:rPr lang="nb-NO" dirty="0" smtClean="0">
                <a:hlinkClick r:id="rId2"/>
              </a:rPr>
              <a:t>ndla.no/nb/node/59474?fag=43</a:t>
            </a:r>
            <a:endParaRPr lang="nb-NO" dirty="0" smtClean="0"/>
          </a:p>
          <a:p>
            <a:pPr lvl="0"/>
            <a:endParaRPr lang="nb-NO" dirty="0"/>
          </a:p>
          <a:p>
            <a:endParaRPr lang="nb-NO" dirty="0"/>
          </a:p>
        </p:txBody>
      </p:sp>
    </p:spTree>
    <p:extLst>
      <p:ext uri="{BB962C8B-B14F-4D97-AF65-F5344CB8AC3E}">
        <p14:creationId xmlns:p14="http://schemas.microsoft.com/office/powerpoint/2010/main" val="208362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solidFill>
                  <a:srgbClr val="92D050"/>
                </a:solidFill>
              </a:rPr>
              <a:t>Hva er elektrisitet?</a:t>
            </a:r>
            <a:endParaRPr lang="nb-NO" b="1" dirty="0">
              <a:solidFill>
                <a:srgbClr val="92D050"/>
              </a:solidFill>
            </a:endParaRPr>
          </a:p>
        </p:txBody>
      </p:sp>
      <p:sp>
        <p:nvSpPr>
          <p:cNvPr id="3" name="Plassholder for innhold 2"/>
          <p:cNvSpPr>
            <a:spLocks noGrp="1"/>
          </p:cNvSpPr>
          <p:nvPr>
            <p:ph idx="1"/>
          </p:nvPr>
        </p:nvSpPr>
        <p:spPr/>
        <p:txBody>
          <a:bodyPr>
            <a:normAutofit/>
          </a:bodyPr>
          <a:lstStyle/>
          <a:p>
            <a:pPr marL="0" indent="0">
              <a:buNone/>
            </a:pPr>
            <a:r>
              <a:rPr lang="nb-NO" dirty="0" smtClean="0"/>
              <a:t>Det </a:t>
            </a:r>
            <a:r>
              <a:rPr lang="nb-NO" dirty="0"/>
              <a:t>er ikke lett å forklare hva elektrisitet er. </a:t>
            </a:r>
            <a:endParaRPr lang="nb-NO" dirty="0" smtClean="0"/>
          </a:p>
          <a:p>
            <a:r>
              <a:rPr lang="nb-NO" dirty="0" smtClean="0"/>
              <a:t>Vi </a:t>
            </a:r>
            <a:r>
              <a:rPr lang="nb-NO" dirty="0"/>
              <a:t>ser den </a:t>
            </a:r>
            <a:r>
              <a:rPr lang="nb-NO" dirty="0" smtClean="0"/>
              <a:t>ikke fordi at den er usynlig </a:t>
            </a:r>
          </a:p>
          <a:p>
            <a:r>
              <a:rPr lang="nb-NO" dirty="0"/>
              <a:t>V</a:t>
            </a:r>
            <a:r>
              <a:rPr lang="nb-NO" dirty="0" smtClean="0"/>
              <a:t>i </a:t>
            </a:r>
            <a:r>
              <a:rPr lang="nb-NO" dirty="0"/>
              <a:t>lukter den ikke og vi kan ikke ta på den. </a:t>
            </a:r>
            <a:r>
              <a:rPr lang="nb-NO" dirty="0" smtClean="0"/>
              <a:t>Da </a:t>
            </a:r>
            <a:r>
              <a:rPr lang="nb-NO" dirty="0"/>
              <a:t>får vi jo støt. </a:t>
            </a:r>
            <a:endParaRPr lang="nb-NO" dirty="0" smtClean="0"/>
          </a:p>
          <a:p>
            <a:endParaRPr lang="nb-NO" dirty="0"/>
          </a:p>
          <a:p>
            <a:r>
              <a:rPr lang="nb-NO" dirty="0" smtClean="0"/>
              <a:t>Elektrisitet </a:t>
            </a:r>
            <a:r>
              <a:rPr lang="nb-NO" dirty="0"/>
              <a:t>er en form for </a:t>
            </a:r>
            <a:r>
              <a:rPr lang="nb-NO" b="1" dirty="0" smtClean="0">
                <a:solidFill>
                  <a:srgbClr val="92D050"/>
                </a:solidFill>
              </a:rPr>
              <a:t>energi</a:t>
            </a:r>
            <a:r>
              <a:rPr lang="nb-NO" dirty="0"/>
              <a:t>,</a:t>
            </a:r>
            <a:r>
              <a:rPr lang="nb-NO" dirty="0" smtClean="0"/>
              <a:t> hvor </a:t>
            </a:r>
            <a:r>
              <a:rPr lang="nb-NO" dirty="0"/>
              <a:t>elektroner, negativt ladde partikler blir fraktet. Den frie flyten av elektroner som har falt av de tilhørende atomene sine blir til elektrisk strøm.  </a:t>
            </a:r>
            <a:endParaRPr lang="nb-NO" dirty="0" smtClean="0"/>
          </a:p>
          <a:p>
            <a:r>
              <a:rPr lang="nb-NO" dirty="0" smtClean="0"/>
              <a:t>Elektrisk </a:t>
            </a:r>
            <a:r>
              <a:rPr lang="nb-NO" dirty="0"/>
              <a:t>strøm er en sekundær energikilde, og skapes etter omdanning av primære energikilder som olje, gass, kull, atomkraft og andre naturlige energikilder som sol, vind og andre </a:t>
            </a:r>
            <a:r>
              <a:rPr lang="nb-NO" dirty="0" smtClean="0"/>
              <a:t>naturkrefter.</a:t>
            </a:r>
            <a:endParaRPr lang="nb-NO" dirty="0"/>
          </a:p>
        </p:txBody>
      </p:sp>
      <p:pic>
        <p:nvPicPr>
          <p:cNvPr id="4" name="Bilde 3"/>
          <p:cNvPicPr>
            <a:picLocks noChangeAspect="1"/>
          </p:cNvPicPr>
          <p:nvPr/>
        </p:nvPicPr>
        <p:blipFill>
          <a:blip r:embed="rId2"/>
          <a:stretch>
            <a:fillRect/>
          </a:stretch>
        </p:blipFill>
        <p:spPr>
          <a:xfrm>
            <a:off x="7345628" y="452718"/>
            <a:ext cx="2188654" cy="1853345"/>
          </a:xfrm>
          <a:prstGeom prst="rect">
            <a:avLst/>
          </a:prstGeom>
        </p:spPr>
      </p:pic>
      <p:sp>
        <p:nvSpPr>
          <p:cNvPr id="5" name="TekstSylinder 4"/>
          <p:cNvSpPr txBox="1"/>
          <p:nvPr/>
        </p:nvSpPr>
        <p:spPr>
          <a:xfrm>
            <a:off x="9551492" y="1653001"/>
            <a:ext cx="2477375" cy="738664"/>
          </a:xfrm>
          <a:prstGeom prst="rect">
            <a:avLst/>
          </a:prstGeom>
          <a:noFill/>
        </p:spPr>
        <p:txBody>
          <a:bodyPr wrap="square" rtlCol="0">
            <a:spAutoFit/>
          </a:bodyPr>
          <a:lstStyle/>
          <a:p>
            <a:r>
              <a:rPr lang="nb-NO" sz="1400" dirty="0">
                <a:solidFill>
                  <a:srgbClr val="92D050"/>
                </a:solidFill>
                <a:hlinkClick r:id="rId3" tooltip="Lyn"/>
              </a:rPr>
              <a:t>Lyn</a:t>
            </a:r>
            <a:r>
              <a:rPr lang="nb-NO" sz="1400" dirty="0">
                <a:solidFill>
                  <a:srgbClr val="92D050"/>
                </a:solidFill>
              </a:rPr>
              <a:t> er blant de mest dramatiske uttrykkene for elektrisitet</a:t>
            </a:r>
          </a:p>
        </p:txBody>
      </p:sp>
    </p:spTree>
    <p:extLst>
      <p:ext uri="{BB962C8B-B14F-4D97-AF65-F5344CB8AC3E}">
        <p14:creationId xmlns:p14="http://schemas.microsoft.com/office/powerpoint/2010/main" val="2524281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solidFill>
                  <a:srgbClr val="92D050"/>
                </a:solidFill>
              </a:rPr>
              <a:t>Elektrisk energi </a:t>
            </a:r>
            <a:endParaRPr lang="nb-NO" b="1" dirty="0">
              <a:solidFill>
                <a:srgbClr val="92D050"/>
              </a:solidFill>
            </a:endParaRPr>
          </a:p>
        </p:txBody>
      </p:sp>
      <p:sp>
        <p:nvSpPr>
          <p:cNvPr id="3" name="Plassholder for innhold 2"/>
          <p:cNvSpPr>
            <a:spLocks noGrp="1"/>
          </p:cNvSpPr>
          <p:nvPr>
            <p:ph idx="1"/>
          </p:nvPr>
        </p:nvSpPr>
        <p:spPr>
          <a:xfrm>
            <a:off x="646111" y="1473369"/>
            <a:ext cx="4460361" cy="4991825"/>
          </a:xfrm>
        </p:spPr>
        <p:txBody>
          <a:bodyPr>
            <a:normAutofit fontScale="85000" lnSpcReduction="10000"/>
          </a:bodyPr>
          <a:lstStyle/>
          <a:p>
            <a:pPr marL="0" indent="0">
              <a:buNone/>
            </a:pPr>
            <a:r>
              <a:rPr lang="nb-NO" b="1" dirty="0" smtClean="0"/>
              <a:t>I dag </a:t>
            </a:r>
            <a:r>
              <a:rPr lang="nb-NO" b="1" dirty="0"/>
              <a:t>bruker vi strøm (el-energi) til det meste,  og det vanskelig å tenke seg et liv uten elektrisitet i dag. </a:t>
            </a:r>
          </a:p>
          <a:p>
            <a:pPr marL="0" indent="0">
              <a:buNone/>
            </a:pPr>
            <a:endParaRPr lang="nb-NO" b="1" dirty="0"/>
          </a:p>
          <a:p>
            <a:pPr marL="0" indent="0">
              <a:buNone/>
            </a:pPr>
            <a:endParaRPr lang="nb-NO" b="1" dirty="0"/>
          </a:p>
          <a:p>
            <a:pPr marL="0" indent="0">
              <a:buNone/>
            </a:pPr>
            <a:r>
              <a:rPr lang="nb-NO" b="1" dirty="0"/>
              <a:t>Vi bruker strøm til å lage lys og varme </a:t>
            </a:r>
          </a:p>
          <a:p>
            <a:pPr marL="0" indent="0">
              <a:buNone/>
            </a:pPr>
            <a:r>
              <a:rPr lang="nb-NO" b="1" dirty="0"/>
              <a:t>i hjemmene våre og på arbeid. </a:t>
            </a:r>
          </a:p>
          <a:p>
            <a:pPr marL="0" indent="0">
              <a:buNone/>
            </a:pPr>
            <a:r>
              <a:rPr lang="nb-NO" b="1" dirty="0"/>
              <a:t>Vaskemaskiner, TV-er, datamaskiner, </a:t>
            </a:r>
          </a:p>
          <a:p>
            <a:pPr marL="0" indent="0">
              <a:buNone/>
            </a:pPr>
            <a:r>
              <a:rPr lang="nb-NO" b="1" dirty="0"/>
              <a:t>telefoner og biler er andre eksempler </a:t>
            </a:r>
          </a:p>
          <a:p>
            <a:pPr marL="0" indent="0">
              <a:buNone/>
            </a:pPr>
            <a:r>
              <a:rPr lang="nb-NO" b="1" dirty="0"/>
              <a:t>på hva vi bruker </a:t>
            </a:r>
            <a:r>
              <a:rPr lang="nb-NO" b="1" dirty="0" smtClean="0"/>
              <a:t>elektrisitet </a:t>
            </a:r>
            <a:r>
              <a:rPr lang="nb-NO" b="1" dirty="0"/>
              <a:t>til. </a:t>
            </a:r>
            <a:endParaRPr lang="nb-NO" b="1" dirty="0" smtClean="0"/>
          </a:p>
          <a:p>
            <a:pPr marL="0" indent="0">
              <a:buNone/>
            </a:pPr>
            <a:endParaRPr lang="nb-NO" b="1" dirty="0"/>
          </a:p>
          <a:p>
            <a:pPr marL="0" indent="0">
              <a:buNone/>
            </a:pPr>
            <a:r>
              <a:rPr lang="nb-NO" b="1" dirty="0" smtClean="0"/>
              <a:t>Her skal du lære hva strøm er, og hva som får de elektriske apparatene til å virke når vi skrur på strømbryteren, osv.</a:t>
            </a:r>
            <a:endParaRPr lang="nb-NO" b="1" dirty="0"/>
          </a:p>
          <a:p>
            <a:endParaRPr lang="nb-NO" dirty="0"/>
          </a:p>
        </p:txBody>
      </p:sp>
      <p:pic>
        <p:nvPicPr>
          <p:cNvPr id="4" name="Bilde 3"/>
          <p:cNvPicPr>
            <a:picLocks noChangeAspect="1"/>
          </p:cNvPicPr>
          <p:nvPr/>
        </p:nvPicPr>
        <p:blipFill rotWithShape="1">
          <a:blip r:embed="rId2" cstate="print">
            <a:extLst>
              <a:ext uri="{28A0092B-C50C-407E-A947-70E740481C1C}">
                <a14:useLocalDpi xmlns:a14="http://schemas.microsoft.com/office/drawing/2010/main" val="0"/>
              </a:ext>
            </a:extLst>
          </a:blip>
          <a:srcRect t="18592"/>
          <a:stretch/>
        </p:blipFill>
        <p:spPr>
          <a:xfrm>
            <a:off x="5106472" y="1584101"/>
            <a:ext cx="6942722" cy="5054693"/>
          </a:xfrm>
          <a:prstGeom prst="rect">
            <a:avLst/>
          </a:prstGeom>
        </p:spPr>
      </p:pic>
    </p:spTree>
    <p:extLst>
      <p:ext uri="{BB962C8B-B14F-4D97-AF65-F5344CB8AC3E}">
        <p14:creationId xmlns:p14="http://schemas.microsoft.com/office/powerpoint/2010/main" val="474451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6111" y="452718"/>
            <a:ext cx="9404723" cy="912443"/>
          </a:xfrm>
        </p:spPr>
        <p:txBody>
          <a:bodyPr/>
          <a:lstStyle/>
          <a:p>
            <a:r>
              <a:rPr lang="nb-NO" b="1" dirty="0" smtClean="0">
                <a:solidFill>
                  <a:srgbClr val="92D050"/>
                </a:solidFill>
              </a:rPr>
              <a:t>Elektrisk strøm</a:t>
            </a:r>
            <a:endParaRPr lang="nb-NO" b="1" dirty="0">
              <a:solidFill>
                <a:srgbClr val="92D050"/>
              </a:solidFill>
            </a:endParaRPr>
          </a:p>
        </p:txBody>
      </p:sp>
      <p:sp>
        <p:nvSpPr>
          <p:cNvPr id="3" name="Plassholder for innhold 2"/>
          <p:cNvSpPr>
            <a:spLocks noGrp="1"/>
          </p:cNvSpPr>
          <p:nvPr>
            <p:ph idx="1"/>
          </p:nvPr>
        </p:nvSpPr>
        <p:spPr>
          <a:xfrm>
            <a:off x="1103312" y="1365160"/>
            <a:ext cx="8946541" cy="5492839"/>
          </a:xfrm>
        </p:spPr>
        <p:txBody>
          <a:bodyPr>
            <a:normAutofit/>
          </a:bodyPr>
          <a:lstStyle/>
          <a:p>
            <a:r>
              <a:rPr lang="nb-NO" dirty="0" smtClean="0"/>
              <a:t>Elektrisk strøm er elektrisk ladde partikler (elektroner) som beveger seg i samme retning.</a:t>
            </a:r>
          </a:p>
          <a:p>
            <a:endParaRPr lang="nb-NO" dirty="0"/>
          </a:p>
          <a:p>
            <a:endParaRPr lang="nb-NO" dirty="0" smtClean="0"/>
          </a:p>
          <a:p>
            <a:endParaRPr lang="nb-NO" dirty="0"/>
          </a:p>
          <a:p>
            <a:endParaRPr lang="nb-NO" dirty="0" smtClean="0"/>
          </a:p>
          <a:p>
            <a:endParaRPr lang="nb-NO" dirty="0"/>
          </a:p>
          <a:p>
            <a:r>
              <a:rPr lang="nb-NO" dirty="0"/>
              <a:t>Den negative polen støter de negative elektronene sine fra seg og den positive polen trekker elektronene til seg. </a:t>
            </a:r>
          </a:p>
          <a:p>
            <a:r>
              <a:rPr lang="nb-NO" dirty="0">
                <a:solidFill>
                  <a:srgbClr val="92D050"/>
                </a:solidFill>
              </a:rPr>
              <a:t>Strømretningen</a:t>
            </a:r>
            <a:r>
              <a:rPr lang="nb-NO" dirty="0"/>
              <a:t> går fra pluss til minus, mens </a:t>
            </a:r>
            <a:r>
              <a:rPr lang="nb-NO" dirty="0">
                <a:solidFill>
                  <a:srgbClr val="92D050"/>
                </a:solidFill>
              </a:rPr>
              <a:t>elektronvandringen</a:t>
            </a:r>
            <a:r>
              <a:rPr lang="nb-NO" dirty="0"/>
              <a:t> går fra minus til pluss</a:t>
            </a:r>
            <a:r>
              <a:rPr lang="nb-NO" dirty="0" smtClean="0"/>
              <a:t>. </a:t>
            </a:r>
          </a:p>
        </p:txBody>
      </p:sp>
      <p:pic>
        <p:nvPicPr>
          <p:cNvPr id="4" name="Bilde 3"/>
          <p:cNvPicPr>
            <a:picLocks noChangeAspect="1"/>
          </p:cNvPicPr>
          <p:nvPr/>
        </p:nvPicPr>
        <p:blipFill rotWithShape="1">
          <a:blip r:embed="rId2">
            <a:extLst>
              <a:ext uri="{28A0092B-C50C-407E-A947-70E740481C1C}">
                <a14:useLocalDpi xmlns:a14="http://schemas.microsoft.com/office/drawing/2010/main" val="0"/>
              </a:ext>
            </a:extLst>
          </a:blip>
          <a:srcRect t="16669"/>
          <a:stretch/>
        </p:blipFill>
        <p:spPr>
          <a:xfrm>
            <a:off x="1102331" y="2073498"/>
            <a:ext cx="7960170" cy="1726366"/>
          </a:xfrm>
          <a:prstGeom prst="rect">
            <a:avLst/>
          </a:prstGeom>
        </p:spPr>
      </p:pic>
      <p:sp>
        <p:nvSpPr>
          <p:cNvPr id="7" name="TekstSylinder 6"/>
          <p:cNvSpPr txBox="1"/>
          <p:nvPr/>
        </p:nvSpPr>
        <p:spPr>
          <a:xfrm>
            <a:off x="9062502" y="2073497"/>
            <a:ext cx="3129498" cy="1323439"/>
          </a:xfrm>
          <a:prstGeom prst="rect">
            <a:avLst/>
          </a:prstGeom>
          <a:noFill/>
        </p:spPr>
        <p:txBody>
          <a:bodyPr wrap="square" rtlCol="0">
            <a:spAutoFit/>
          </a:bodyPr>
          <a:lstStyle/>
          <a:p>
            <a:r>
              <a:rPr lang="nb-NO" sz="1600" dirty="0">
                <a:solidFill>
                  <a:srgbClr val="92D050"/>
                </a:solidFill>
              </a:rPr>
              <a:t>E</a:t>
            </a:r>
            <a:r>
              <a:rPr lang="nb-NO" sz="1600" dirty="0" smtClean="0">
                <a:solidFill>
                  <a:srgbClr val="92D050"/>
                </a:solidFill>
              </a:rPr>
              <a:t>lektrisk strøm </a:t>
            </a:r>
            <a:r>
              <a:rPr lang="nb-NO" sz="1600" dirty="0">
                <a:solidFill>
                  <a:srgbClr val="92D050"/>
                </a:solidFill>
              </a:rPr>
              <a:t>er transport av </a:t>
            </a:r>
            <a:r>
              <a:rPr lang="nb-NO" sz="1600" dirty="0" smtClean="0">
                <a:solidFill>
                  <a:srgbClr val="92D050"/>
                </a:solidFill>
              </a:rPr>
              <a:t>elektrisk </a:t>
            </a:r>
            <a:r>
              <a:rPr lang="nb-NO" sz="1600" dirty="0">
                <a:solidFill>
                  <a:srgbClr val="92D050"/>
                </a:solidFill>
              </a:rPr>
              <a:t>ladde partikler. Jo høyere strøm, jo flere ladde partikler passerer gjennom f.eks. en ledning</a:t>
            </a:r>
          </a:p>
        </p:txBody>
      </p:sp>
    </p:spTree>
    <p:extLst>
      <p:ext uri="{BB962C8B-B14F-4D97-AF65-F5344CB8AC3E}">
        <p14:creationId xmlns:p14="http://schemas.microsoft.com/office/powerpoint/2010/main" val="118216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1413" y="1624694"/>
            <a:ext cx="5625900" cy="3140489"/>
          </a:xfrm>
        </p:spPr>
        <p:txBody>
          <a:bodyPr/>
          <a:lstStyle/>
          <a:p>
            <a:pPr marL="0" indent="0"/>
            <a:r>
              <a:rPr lang="nb-NO" sz="2000" b="1" dirty="0">
                <a:solidFill>
                  <a:srgbClr val="92D050"/>
                </a:solidFill>
              </a:rPr>
              <a:t>Likestrøm</a:t>
            </a:r>
            <a:br>
              <a:rPr lang="nb-NO" sz="2000" b="1" dirty="0">
                <a:solidFill>
                  <a:srgbClr val="92D050"/>
                </a:solidFill>
              </a:rPr>
            </a:br>
            <a:r>
              <a:rPr lang="nb-NO" sz="2000" dirty="0"/>
              <a:t>Strøm som går én vei, kalles likestrøm. </a:t>
            </a:r>
            <a:br>
              <a:rPr lang="nb-NO" sz="2000" dirty="0"/>
            </a:br>
            <a:r>
              <a:rPr lang="nb-NO" sz="2000" dirty="0"/>
              <a:t>Likestrøm har vi i de fleste svakstrømkretser og alle plasser som får strøm fra batterier. Batterier kan bare lades med likestrøm.</a:t>
            </a:r>
            <a:br>
              <a:rPr lang="nb-NO" sz="2000" dirty="0"/>
            </a:br>
            <a:r>
              <a:rPr lang="nb-NO" sz="2000" dirty="0"/>
              <a:t/>
            </a:r>
            <a:br>
              <a:rPr lang="nb-NO" sz="2000" dirty="0"/>
            </a:br>
            <a:r>
              <a:rPr lang="nb-NO" sz="2000" b="1" dirty="0">
                <a:solidFill>
                  <a:srgbClr val="92D050"/>
                </a:solidFill>
              </a:rPr>
              <a:t>Vekselstrøm</a:t>
            </a:r>
            <a:br>
              <a:rPr lang="nb-NO" sz="2000" b="1" dirty="0">
                <a:solidFill>
                  <a:srgbClr val="92D050"/>
                </a:solidFill>
              </a:rPr>
            </a:br>
            <a:r>
              <a:rPr lang="nb-NO" sz="2000" dirty="0"/>
              <a:t>Strøm som går begge veier, kalles vekselstrøm. </a:t>
            </a:r>
            <a:br>
              <a:rPr lang="nb-NO" sz="2000" dirty="0"/>
            </a:br>
            <a:r>
              <a:rPr lang="nb-NO" sz="2000" dirty="0"/>
              <a:t>Strømmen som vi har i bolighus, i industrien og lignende, er vekselstrøm.</a:t>
            </a:r>
            <a:br>
              <a:rPr lang="nb-NO" sz="2000" dirty="0"/>
            </a:br>
            <a:endParaRPr lang="nb-NO" sz="2000" dirty="0"/>
          </a:p>
        </p:txBody>
      </p:sp>
      <p:sp>
        <p:nvSpPr>
          <p:cNvPr id="3" name="Plassholder for innhold 2"/>
          <p:cNvSpPr>
            <a:spLocks noGrp="1"/>
          </p:cNvSpPr>
          <p:nvPr>
            <p:ph idx="1"/>
          </p:nvPr>
        </p:nvSpPr>
        <p:spPr>
          <a:xfrm>
            <a:off x="6774287" y="2408350"/>
            <a:ext cx="5035640" cy="3221864"/>
          </a:xfrm>
        </p:spPr>
        <p:txBody>
          <a:bodyPr>
            <a:normAutofit fontScale="47500" lnSpcReduction="20000"/>
          </a:bodyPr>
          <a:lstStyle/>
          <a:p>
            <a:endParaRPr lang="nb-NO" dirty="0" smtClean="0"/>
          </a:p>
          <a:p>
            <a:pPr marL="0" indent="0">
              <a:buNone/>
            </a:pPr>
            <a:r>
              <a:rPr lang="nb-NO" sz="6400" b="1" dirty="0" smtClean="0">
                <a:solidFill>
                  <a:srgbClr val="92D050"/>
                </a:solidFill>
              </a:rPr>
              <a:t>Batterier </a:t>
            </a:r>
            <a:r>
              <a:rPr lang="nb-NO" sz="6400" b="1" dirty="0">
                <a:solidFill>
                  <a:srgbClr val="92D050"/>
                </a:solidFill>
              </a:rPr>
              <a:t>– energiverk i miniatyr</a:t>
            </a:r>
          </a:p>
          <a:p>
            <a:r>
              <a:rPr lang="nb-NO" sz="5000" dirty="0" smtClean="0"/>
              <a:t>For å kunne bruke </a:t>
            </a:r>
            <a:r>
              <a:rPr lang="nb-NO" sz="5000" dirty="0"/>
              <a:t>el energi og det finnes ikke stikkontakt i nærheten </a:t>
            </a:r>
            <a:r>
              <a:rPr lang="nb-NO" sz="5000" dirty="0" smtClean="0"/>
              <a:t>kan batteri produsere den elektriske energien vi trenger, </a:t>
            </a:r>
            <a:r>
              <a:rPr lang="nb-NO" sz="5000" dirty="0" err="1" smtClean="0"/>
              <a:t>f.e</a:t>
            </a:r>
            <a:r>
              <a:rPr lang="nb-NO" sz="5000" dirty="0" smtClean="0"/>
              <a:t> klokker, mobil telefon, bil, osv.</a:t>
            </a:r>
          </a:p>
        </p:txBody>
      </p:sp>
      <p:pic>
        <p:nvPicPr>
          <p:cNvPr id="4" name="Bilde 3"/>
          <p:cNvPicPr>
            <a:picLocks noChangeAspect="1"/>
          </p:cNvPicPr>
          <p:nvPr/>
        </p:nvPicPr>
        <p:blipFill rotWithShape="1">
          <a:blip r:embed="rId2"/>
          <a:srcRect l="17896" t="45907" r="62901" b="22579"/>
          <a:stretch/>
        </p:blipFill>
        <p:spPr>
          <a:xfrm>
            <a:off x="6774287" y="103031"/>
            <a:ext cx="2498502" cy="2305319"/>
          </a:xfrm>
          <a:prstGeom prst="rect">
            <a:avLst/>
          </a:prstGeom>
        </p:spPr>
      </p:pic>
    </p:spTree>
    <p:extLst>
      <p:ext uri="{BB962C8B-B14F-4D97-AF65-F5344CB8AC3E}">
        <p14:creationId xmlns:p14="http://schemas.microsoft.com/office/powerpoint/2010/main" val="255781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solidFill>
                  <a:srgbClr val="92D050"/>
                </a:solidFill>
              </a:rPr>
              <a:t>Elektrisk strømkrets</a:t>
            </a:r>
            <a:endParaRPr lang="nb-NO" b="1" dirty="0">
              <a:solidFill>
                <a:srgbClr val="92D050"/>
              </a:solidFill>
            </a:endParaRPr>
          </a:p>
        </p:txBody>
      </p:sp>
      <p:pic>
        <p:nvPicPr>
          <p:cNvPr id="4" name="Plassholder for innhold 3"/>
          <p:cNvPicPr>
            <a:picLocks noGrp="1" noChangeAspect="1"/>
          </p:cNvPicPr>
          <p:nvPr>
            <p:ph idx="1"/>
          </p:nvPr>
        </p:nvPicPr>
        <p:blipFill rotWithShape="1">
          <a:blip r:embed="rId2"/>
          <a:srcRect l="70877" t="38252" r="8932" b="31053"/>
          <a:stretch/>
        </p:blipFill>
        <p:spPr>
          <a:xfrm>
            <a:off x="6838680" y="2395471"/>
            <a:ext cx="3464418" cy="2961039"/>
          </a:xfrm>
          <a:prstGeom prst="rect">
            <a:avLst/>
          </a:prstGeom>
        </p:spPr>
      </p:pic>
      <p:sp>
        <p:nvSpPr>
          <p:cNvPr id="5" name="TekstSylinder 4"/>
          <p:cNvSpPr txBox="1"/>
          <p:nvPr/>
        </p:nvSpPr>
        <p:spPr>
          <a:xfrm>
            <a:off x="1661375" y="2305318"/>
            <a:ext cx="3812146" cy="2523768"/>
          </a:xfrm>
          <a:prstGeom prst="rect">
            <a:avLst/>
          </a:prstGeom>
          <a:noFill/>
        </p:spPr>
        <p:txBody>
          <a:bodyPr wrap="square" rtlCol="0">
            <a:spAutoFit/>
          </a:bodyPr>
          <a:lstStyle/>
          <a:p>
            <a:r>
              <a:rPr lang="lt-LT" sz="2000" dirty="0" smtClean="0"/>
              <a:t>Elek</a:t>
            </a:r>
            <a:r>
              <a:rPr lang="nb-NO" sz="2000" smtClean="0"/>
              <a:t>t</a:t>
            </a:r>
            <a:r>
              <a:rPr lang="lt-LT" sz="2000" smtClean="0"/>
              <a:t>risk </a:t>
            </a:r>
            <a:r>
              <a:rPr lang="lt-LT" sz="2000" dirty="0" smtClean="0"/>
              <a:t>str</a:t>
            </a:r>
            <a:r>
              <a:rPr lang="nb-NO" sz="2000" dirty="0" err="1" smtClean="0"/>
              <a:t>ømkrets</a:t>
            </a:r>
            <a:r>
              <a:rPr lang="nb-NO" sz="2000" dirty="0" smtClean="0"/>
              <a:t> består av 4 komponenter:</a:t>
            </a:r>
          </a:p>
          <a:p>
            <a:endParaRPr lang="lt-LT" sz="2000" dirty="0" smtClean="0"/>
          </a:p>
          <a:p>
            <a:pPr marL="342900" indent="-342900">
              <a:buFont typeface="Arial" panose="020B0604020202020204" pitchFamily="34" charset="0"/>
              <a:buChar char="•"/>
            </a:pPr>
            <a:r>
              <a:rPr lang="lt-LT" sz="2000" dirty="0" smtClean="0"/>
              <a:t>Spenningskilde  (batteri)</a:t>
            </a:r>
            <a:endParaRPr lang="nb-NO" sz="2000" dirty="0" smtClean="0"/>
          </a:p>
          <a:p>
            <a:pPr marL="342900" indent="-342900">
              <a:buFont typeface="Arial" panose="020B0604020202020204" pitchFamily="34" charset="0"/>
              <a:buChar char="•"/>
            </a:pPr>
            <a:r>
              <a:rPr lang="nb-NO" sz="2000" dirty="0" smtClean="0"/>
              <a:t>Lyspære</a:t>
            </a:r>
          </a:p>
          <a:p>
            <a:pPr marL="342900" indent="-342900">
              <a:buFont typeface="Arial" panose="020B0604020202020204" pitchFamily="34" charset="0"/>
              <a:buChar char="•"/>
            </a:pPr>
            <a:r>
              <a:rPr lang="nb-NO" sz="2000" dirty="0" smtClean="0"/>
              <a:t>Bryter</a:t>
            </a:r>
          </a:p>
          <a:p>
            <a:pPr marL="342900" indent="-342900">
              <a:buFont typeface="Arial" panose="020B0604020202020204" pitchFamily="34" charset="0"/>
              <a:buChar char="•"/>
            </a:pPr>
            <a:r>
              <a:rPr lang="nb-NO" sz="2000" dirty="0" smtClean="0"/>
              <a:t>Ledning</a:t>
            </a:r>
          </a:p>
          <a:p>
            <a:endParaRPr lang="nb-NO" dirty="0"/>
          </a:p>
        </p:txBody>
      </p:sp>
    </p:spTree>
    <p:extLst>
      <p:ext uri="{BB962C8B-B14F-4D97-AF65-F5344CB8AC3E}">
        <p14:creationId xmlns:p14="http://schemas.microsoft.com/office/powerpoint/2010/main" val="274776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b="1" dirty="0">
                <a:solidFill>
                  <a:srgbClr val="92D050"/>
                </a:solidFill>
              </a:rPr>
              <a:t>Sluttet strømkrets</a:t>
            </a:r>
            <a:endParaRPr lang="nb-NO" b="1" dirty="0">
              <a:solidFill>
                <a:srgbClr val="92D050"/>
              </a:solidFill>
            </a:endParaRPr>
          </a:p>
        </p:txBody>
      </p:sp>
      <p:pic>
        <p:nvPicPr>
          <p:cNvPr id="5" name="Plassholder for innhold 4"/>
          <p:cNvPicPr>
            <a:picLocks noGrp="1" noChangeAspect="1"/>
          </p:cNvPicPr>
          <p:nvPr>
            <p:ph sz="half" idx="1"/>
          </p:nvPr>
        </p:nvPicPr>
        <p:blipFill>
          <a:blip r:embed="rId3"/>
          <a:stretch>
            <a:fillRect/>
          </a:stretch>
        </p:blipFill>
        <p:spPr>
          <a:xfrm>
            <a:off x="646111" y="1295692"/>
            <a:ext cx="2776521" cy="3896728"/>
          </a:xfrm>
          <a:prstGeom prst="rect">
            <a:avLst/>
          </a:prstGeom>
        </p:spPr>
      </p:pic>
      <p:sp>
        <p:nvSpPr>
          <p:cNvPr id="4" name="Plassholder for innhold 3"/>
          <p:cNvSpPr>
            <a:spLocks noGrp="1"/>
          </p:cNvSpPr>
          <p:nvPr>
            <p:ph sz="half" idx="2"/>
          </p:nvPr>
        </p:nvSpPr>
        <p:spPr>
          <a:xfrm>
            <a:off x="3422632" y="1295692"/>
            <a:ext cx="6628202" cy="2606607"/>
          </a:xfrm>
        </p:spPr>
        <p:txBody>
          <a:bodyPr/>
          <a:lstStyle/>
          <a:p>
            <a:pPr>
              <a:defRPr/>
            </a:pPr>
            <a:r>
              <a:rPr lang="nb-NO" altLang="nb-NO" dirty="0"/>
              <a:t>Både lyspærer og batterier har to tilkoblingspunkter. For at pæra skal lyse, må både plusspolen og minuspolen på batteriet, og begge tilkoblingspunktene på lyspæra, være koblet til.</a:t>
            </a:r>
          </a:p>
          <a:p>
            <a:pPr>
              <a:defRPr/>
            </a:pPr>
            <a:r>
              <a:rPr lang="nb-NO" altLang="nb-NO" dirty="0"/>
              <a:t>For at pæra skal lyse må strømkretsen være </a:t>
            </a:r>
            <a:r>
              <a:rPr lang="nb-NO" altLang="nb-NO" b="1" dirty="0">
                <a:solidFill>
                  <a:srgbClr val="92D050"/>
                </a:solidFill>
              </a:rPr>
              <a:t>sammenhengende og gå i ring</a:t>
            </a:r>
            <a:r>
              <a:rPr lang="nb-NO" altLang="nb-NO" dirty="0"/>
              <a:t>. </a:t>
            </a:r>
            <a:endParaRPr lang="nb-NO" altLang="nb-NO" dirty="0" smtClean="0"/>
          </a:p>
          <a:p>
            <a:pPr>
              <a:defRPr/>
            </a:pPr>
            <a:r>
              <a:rPr lang="nb-NO" altLang="nb-NO" dirty="0" smtClean="0"/>
              <a:t>Det vil si at vi har en </a:t>
            </a:r>
            <a:r>
              <a:rPr lang="nb-NO" altLang="nb-NO" b="1" i="1" dirty="0" smtClean="0">
                <a:solidFill>
                  <a:srgbClr val="92D050"/>
                </a:solidFill>
              </a:rPr>
              <a:t>sluttet strømkrets</a:t>
            </a:r>
            <a:r>
              <a:rPr lang="nb-NO" altLang="nb-NO" i="1" dirty="0" smtClean="0"/>
              <a:t>.</a:t>
            </a:r>
          </a:p>
          <a:p>
            <a:pPr>
              <a:defRPr/>
            </a:pPr>
            <a:endParaRPr lang="nb-NO" altLang="nb-NO" i="1" dirty="0" smtClean="0"/>
          </a:p>
          <a:p>
            <a:pPr>
              <a:defRPr/>
            </a:pPr>
            <a:endParaRPr lang="nb-NO" altLang="nb-NO" i="1" dirty="0"/>
          </a:p>
          <a:p>
            <a:endParaRPr lang="nb-NO" dirty="0"/>
          </a:p>
        </p:txBody>
      </p:sp>
      <p:sp>
        <p:nvSpPr>
          <p:cNvPr id="6" name="TekstSylinder 5"/>
          <p:cNvSpPr txBox="1"/>
          <p:nvPr/>
        </p:nvSpPr>
        <p:spPr>
          <a:xfrm>
            <a:off x="6310649" y="5061397"/>
            <a:ext cx="5254580" cy="1338828"/>
          </a:xfrm>
          <a:prstGeom prst="rect">
            <a:avLst/>
          </a:prstGeom>
          <a:noFill/>
        </p:spPr>
        <p:txBody>
          <a:bodyPr wrap="square" rtlCol="0">
            <a:spAutoFit/>
          </a:bodyPr>
          <a:lstStyle/>
          <a:p>
            <a:pPr>
              <a:lnSpc>
                <a:spcPct val="90000"/>
              </a:lnSpc>
              <a:defRPr/>
            </a:pPr>
            <a:r>
              <a:rPr lang="nb-NO" altLang="nb-NO" dirty="0"/>
              <a:t>Strømkretsen i lamper er også sluttet selv om det ikke ser slik ut. Inne lampeledningen er det en leder som bringer strømmen fram til lampa, og en leder som bringer strømmen tilbake til stikkontakten.</a:t>
            </a:r>
          </a:p>
        </p:txBody>
      </p:sp>
      <p:graphicFrame>
        <p:nvGraphicFramePr>
          <p:cNvPr id="7" name="Object 4"/>
          <p:cNvGraphicFramePr>
            <a:graphicFrameLocks noChangeAspect="1"/>
          </p:cNvGraphicFramePr>
          <p:nvPr>
            <p:extLst>
              <p:ext uri="{D42A27DB-BD31-4B8C-83A1-F6EECF244321}">
                <p14:modId xmlns:p14="http://schemas.microsoft.com/office/powerpoint/2010/main" val="2859095978"/>
              </p:ext>
            </p:extLst>
          </p:nvPr>
        </p:nvGraphicFramePr>
        <p:xfrm>
          <a:off x="4442919" y="4882754"/>
          <a:ext cx="1811105" cy="1696114"/>
        </p:xfrm>
        <a:graphic>
          <a:graphicData uri="http://schemas.openxmlformats.org/presentationml/2006/ole">
            <mc:AlternateContent xmlns:mc="http://schemas.openxmlformats.org/markup-compatibility/2006">
              <mc:Choice xmlns:v="urn:schemas-microsoft-com:vml" Requires="v">
                <p:oleObj spid="_x0000_s1037" name="Punktgrafikkbilde" r:id="rId4" imgW="5695238" imgH="5323810" progId="Paint.Picture">
                  <p:embed/>
                </p:oleObj>
              </mc:Choice>
              <mc:Fallback>
                <p:oleObj name="Punktgrafikkbilde" r:id="rId4" imgW="5695238" imgH="53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919" y="4882754"/>
                        <a:ext cx="1811105" cy="169611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5878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35887" y="617113"/>
            <a:ext cx="4396338" cy="576262"/>
          </a:xfrm>
        </p:spPr>
        <p:txBody>
          <a:bodyPr/>
          <a:lstStyle/>
          <a:p>
            <a:r>
              <a:rPr lang="nb-NO" altLang="nb-NO" b="1" dirty="0" smtClean="0"/>
              <a:t>Seriekobling av batterier</a:t>
            </a:r>
            <a:endParaRPr lang="nb-NO" b="1" dirty="0"/>
          </a:p>
        </p:txBody>
      </p:sp>
      <p:sp>
        <p:nvSpPr>
          <p:cNvPr id="4" name="Plassholder for innhold 3"/>
          <p:cNvSpPr>
            <a:spLocks noGrp="1"/>
          </p:cNvSpPr>
          <p:nvPr>
            <p:ph sz="half" idx="2"/>
          </p:nvPr>
        </p:nvSpPr>
        <p:spPr>
          <a:xfrm>
            <a:off x="1129071" y="1458532"/>
            <a:ext cx="4061116" cy="2456645"/>
          </a:xfrm>
        </p:spPr>
        <p:txBody>
          <a:bodyPr/>
          <a:lstStyle/>
          <a:p>
            <a:pPr>
              <a:lnSpc>
                <a:spcPct val="90000"/>
              </a:lnSpc>
              <a:defRPr/>
            </a:pPr>
            <a:r>
              <a:rPr lang="nb-NO" altLang="nb-NO" dirty="0" smtClean="0"/>
              <a:t>I </a:t>
            </a:r>
            <a:r>
              <a:rPr lang="nb-NO" altLang="nb-NO" dirty="0"/>
              <a:t>lommelykter og lignede er batteriene </a:t>
            </a:r>
            <a:r>
              <a:rPr lang="nb-NO" altLang="nb-NO" dirty="0" smtClean="0"/>
              <a:t>seriekoblet (i rekke etter hverandre). </a:t>
            </a:r>
            <a:endParaRPr lang="nb-NO" altLang="nb-NO" dirty="0"/>
          </a:p>
          <a:p>
            <a:pPr>
              <a:lnSpc>
                <a:spcPct val="90000"/>
              </a:lnSpc>
              <a:defRPr/>
            </a:pPr>
            <a:r>
              <a:rPr lang="nb-NO" altLang="nb-NO" dirty="0"/>
              <a:t>Da er plusspolen koblet sammen med minuspolen på det neste batteriet.</a:t>
            </a:r>
          </a:p>
          <a:p>
            <a:pPr>
              <a:lnSpc>
                <a:spcPct val="90000"/>
              </a:lnSpc>
              <a:defRPr/>
            </a:pPr>
            <a:r>
              <a:rPr lang="nb-NO" altLang="nb-NO" dirty="0" smtClean="0"/>
              <a:t>Denne koblingen brukes når vi vil at lyspæra skal lyse sterkt.</a:t>
            </a:r>
          </a:p>
          <a:p>
            <a:pPr>
              <a:lnSpc>
                <a:spcPct val="90000"/>
              </a:lnSpc>
              <a:defRPr/>
            </a:pPr>
            <a:endParaRPr lang="nb-NO" altLang="nb-NO" dirty="0" smtClean="0"/>
          </a:p>
          <a:p>
            <a:endParaRPr lang="nb-NO" dirty="0"/>
          </a:p>
        </p:txBody>
      </p:sp>
      <p:sp>
        <p:nvSpPr>
          <p:cNvPr id="5" name="Plassholder for tekst 4"/>
          <p:cNvSpPr>
            <a:spLocks noGrp="1"/>
          </p:cNvSpPr>
          <p:nvPr>
            <p:ph type="body" sz="quarter" idx="3"/>
          </p:nvPr>
        </p:nvSpPr>
        <p:spPr>
          <a:xfrm>
            <a:off x="5654494" y="617113"/>
            <a:ext cx="4880424" cy="576262"/>
          </a:xfrm>
        </p:spPr>
        <p:txBody>
          <a:bodyPr/>
          <a:lstStyle/>
          <a:p>
            <a:r>
              <a:rPr lang="nb-NO" altLang="nb-NO" b="1" dirty="0"/>
              <a:t>Parallellkobling av batterier</a:t>
            </a:r>
            <a:endParaRPr lang="nb-NO" b="1" dirty="0"/>
          </a:p>
        </p:txBody>
      </p:sp>
      <p:sp>
        <p:nvSpPr>
          <p:cNvPr id="6" name="Plassholder for innhold 5"/>
          <p:cNvSpPr>
            <a:spLocks noGrp="1"/>
          </p:cNvSpPr>
          <p:nvPr>
            <p:ph sz="quarter" idx="4"/>
          </p:nvPr>
        </p:nvSpPr>
        <p:spPr>
          <a:xfrm>
            <a:off x="5989049" y="1458532"/>
            <a:ext cx="4185261" cy="2010245"/>
          </a:xfrm>
        </p:spPr>
        <p:txBody>
          <a:bodyPr/>
          <a:lstStyle/>
          <a:p>
            <a:pPr>
              <a:defRPr/>
            </a:pPr>
            <a:r>
              <a:rPr lang="nb-NO" altLang="nb-NO" dirty="0"/>
              <a:t>I parallellkoblinger er like poler koblet sammen.</a:t>
            </a:r>
          </a:p>
          <a:p>
            <a:pPr>
              <a:defRPr/>
            </a:pPr>
            <a:r>
              <a:rPr lang="nb-NO" altLang="nb-NO" dirty="0"/>
              <a:t>Da lyser ikke lyspæra sterkt, men </a:t>
            </a:r>
            <a:r>
              <a:rPr lang="nb-NO" altLang="nb-NO" dirty="0" smtClean="0"/>
              <a:t>lenge.</a:t>
            </a:r>
            <a:endParaRPr lang="nb-NO" dirty="0"/>
          </a:p>
        </p:txBody>
      </p:sp>
      <p:graphicFrame>
        <p:nvGraphicFramePr>
          <p:cNvPr id="7" name="Object 5"/>
          <p:cNvGraphicFramePr>
            <a:graphicFrameLocks noChangeAspect="1"/>
          </p:cNvGraphicFramePr>
          <p:nvPr>
            <p:extLst>
              <p:ext uri="{D42A27DB-BD31-4B8C-83A1-F6EECF244321}">
                <p14:modId xmlns:p14="http://schemas.microsoft.com/office/powerpoint/2010/main" val="45149887"/>
              </p:ext>
            </p:extLst>
          </p:nvPr>
        </p:nvGraphicFramePr>
        <p:xfrm>
          <a:off x="1691018" y="3915177"/>
          <a:ext cx="2886075" cy="2681287"/>
        </p:xfrm>
        <a:graphic>
          <a:graphicData uri="http://schemas.openxmlformats.org/presentationml/2006/ole">
            <mc:AlternateContent xmlns:mc="http://schemas.openxmlformats.org/markup-compatibility/2006">
              <mc:Choice xmlns:v="urn:schemas-microsoft-com:vml" Requires="v">
                <p:oleObj spid="_x0000_s2072" name="Punktgrafikkbilde" r:id="rId3" imgW="2886478" imgH="2676899" progId="Paint.Picture">
                  <p:embed/>
                </p:oleObj>
              </mc:Choice>
              <mc:Fallback>
                <p:oleObj name="Punktgrafikkbilde" r:id="rId3" imgW="2886478" imgH="267689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018" y="3915177"/>
                        <a:ext cx="2886075" cy="268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2073492723"/>
              </p:ext>
            </p:extLst>
          </p:nvPr>
        </p:nvGraphicFramePr>
        <p:xfrm>
          <a:off x="7314753" y="2567233"/>
          <a:ext cx="2000250" cy="4132262"/>
        </p:xfrm>
        <a:graphic>
          <a:graphicData uri="http://schemas.openxmlformats.org/presentationml/2006/ole">
            <mc:AlternateContent xmlns:mc="http://schemas.openxmlformats.org/markup-compatibility/2006">
              <mc:Choice xmlns:v="urn:schemas-microsoft-com:vml" Requires="v">
                <p:oleObj spid="_x0000_s2073" name="Punktgrafikkbilde" r:id="rId5" imgW="2000000" imgH="4123810" progId="Paint.Picture">
                  <p:embed/>
                </p:oleObj>
              </mc:Choice>
              <mc:Fallback>
                <p:oleObj name="Punktgrafikkbilde" r:id="rId5" imgW="2000000" imgH="412381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4753" y="2567233"/>
                        <a:ext cx="2000250" cy="413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kstSylinder 8"/>
          <p:cNvSpPr txBox="1"/>
          <p:nvPr/>
        </p:nvSpPr>
        <p:spPr>
          <a:xfrm>
            <a:off x="4577093" y="5847008"/>
            <a:ext cx="2124566" cy="646331"/>
          </a:xfrm>
          <a:prstGeom prst="rect">
            <a:avLst/>
          </a:prstGeom>
          <a:noFill/>
        </p:spPr>
        <p:txBody>
          <a:bodyPr wrap="square" rtlCol="0">
            <a:spAutoFit/>
          </a:bodyPr>
          <a:lstStyle/>
          <a:p>
            <a:r>
              <a:rPr lang="nb-NO" b="1" dirty="0" smtClean="0">
                <a:solidFill>
                  <a:srgbClr val="FF0000"/>
                </a:solidFill>
                <a:latin typeface="Arial" panose="020B0604020202020204" pitchFamily="34" charset="0"/>
                <a:cs typeface="Arial" panose="020B0604020202020204" pitchFamily="34" charset="0"/>
              </a:rPr>
              <a:t>Batterier kobles oftest i serie</a:t>
            </a:r>
            <a:endParaRPr lang="nb-NO" b="1" dirty="0">
              <a:solidFill>
                <a:srgbClr val="FF0000"/>
              </a:solidFill>
              <a:latin typeface="Arial" panose="020B0604020202020204" pitchFamily="34" charset="0"/>
              <a:cs typeface="Arial" panose="020B0604020202020204" pitchFamily="34" charset="0"/>
            </a:endParaRPr>
          </a:p>
        </p:txBody>
      </p:sp>
      <p:sp>
        <p:nvSpPr>
          <p:cNvPr id="10" name="TekstSylinder 9"/>
          <p:cNvSpPr txBox="1"/>
          <p:nvPr/>
        </p:nvSpPr>
        <p:spPr>
          <a:xfrm>
            <a:off x="0" y="206062"/>
            <a:ext cx="10328856" cy="615553"/>
          </a:xfrm>
          <a:prstGeom prst="rect">
            <a:avLst/>
          </a:prstGeom>
          <a:noFill/>
        </p:spPr>
        <p:txBody>
          <a:bodyPr wrap="square" rtlCol="0">
            <a:spAutoFit/>
          </a:bodyPr>
          <a:lstStyle/>
          <a:p>
            <a:r>
              <a:rPr lang="nb-NO" sz="1600" b="1" dirty="0">
                <a:solidFill>
                  <a:srgbClr val="FFFF00"/>
                </a:solidFill>
              </a:rPr>
              <a:t>I en elektrisk krets kan komponentene kobles inn på to forskjellige måter, enten parallelt eller i serie.</a:t>
            </a:r>
          </a:p>
          <a:p>
            <a:endParaRPr lang="nb-NO" dirty="0"/>
          </a:p>
        </p:txBody>
      </p:sp>
    </p:spTree>
    <p:extLst>
      <p:ext uri="{BB962C8B-B14F-4D97-AF65-F5344CB8AC3E}">
        <p14:creationId xmlns:p14="http://schemas.microsoft.com/office/powerpoint/2010/main" val="90011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22592" y="552718"/>
            <a:ext cx="4396338" cy="576262"/>
          </a:xfrm>
        </p:spPr>
        <p:txBody>
          <a:bodyPr/>
          <a:lstStyle/>
          <a:p>
            <a:r>
              <a:rPr lang="nb-NO" b="1" dirty="0" smtClean="0"/>
              <a:t>Seriekobling av lyspærer</a:t>
            </a:r>
            <a:endParaRPr lang="nb-NO" b="1" dirty="0"/>
          </a:p>
        </p:txBody>
      </p:sp>
      <p:sp>
        <p:nvSpPr>
          <p:cNvPr id="4" name="Plassholder for innhold 3"/>
          <p:cNvSpPr>
            <a:spLocks noGrp="1"/>
          </p:cNvSpPr>
          <p:nvPr>
            <p:ph sz="half" idx="2"/>
          </p:nvPr>
        </p:nvSpPr>
        <p:spPr>
          <a:xfrm>
            <a:off x="734096" y="1476709"/>
            <a:ext cx="4684834" cy="3741738"/>
          </a:xfrm>
        </p:spPr>
        <p:txBody>
          <a:bodyPr/>
          <a:lstStyle/>
          <a:p>
            <a:r>
              <a:rPr lang="nb-NO" altLang="nb-NO" dirty="0"/>
              <a:t>Når lyspærer kobles i serie er batteriet og lyspærene deler av en eneste sammenhengende krets. Hvis vi skrur av en lyspære slutter alle lyspærene å virke. Strømmen blir brutt i hele kretsen. (Lysene på juletreet</a:t>
            </a:r>
            <a:r>
              <a:rPr lang="nb-NO" altLang="nb-NO" dirty="0" smtClean="0"/>
              <a:t>)</a:t>
            </a:r>
            <a:endParaRPr lang="nb-NO" dirty="0"/>
          </a:p>
        </p:txBody>
      </p:sp>
      <p:sp>
        <p:nvSpPr>
          <p:cNvPr id="5" name="Plassholder for tekst 4"/>
          <p:cNvSpPr>
            <a:spLocks noGrp="1"/>
          </p:cNvSpPr>
          <p:nvPr>
            <p:ph type="body" sz="quarter" idx="3"/>
          </p:nvPr>
        </p:nvSpPr>
        <p:spPr>
          <a:xfrm>
            <a:off x="5418930" y="552718"/>
            <a:ext cx="4396339" cy="576262"/>
          </a:xfrm>
        </p:spPr>
        <p:txBody>
          <a:bodyPr/>
          <a:lstStyle/>
          <a:p>
            <a:r>
              <a:rPr lang="nb-NO" b="1" dirty="0" smtClean="0"/>
              <a:t>Parallellkobling av lyspærer</a:t>
            </a:r>
            <a:endParaRPr lang="nb-NO" b="1" dirty="0"/>
          </a:p>
        </p:txBody>
      </p:sp>
      <p:sp>
        <p:nvSpPr>
          <p:cNvPr id="6" name="Plassholder for innhold 5"/>
          <p:cNvSpPr>
            <a:spLocks noGrp="1"/>
          </p:cNvSpPr>
          <p:nvPr>
            <p:ph sz="quarter" idx="4"/>
          </p:nvPr>
        </p:nvSpPr>
        <p:spPr>
          <a:xfrm>
            <a:off x="5705710" y="1476709"/>
            <a:ext cx="4396339" cy="3741738"/>
          </a:xfrm>
        </p:spPr>
        <p:txBody>
          <a:bodyPr/>
          <a:lstStyle/>
          <a:p>
            <a:pPr>
              <a:lnSpc>
                <a:spcPct val="90000"/>
              </a:lnSpc>
              <a:defRPr/>
            </a:pPr>
            <a:r>
              <a:rPr lang="nb-NO" altLang="nb-NO" dirty="0" smtClean="0"/>
              <a:t>Lyspærer </a:t>
            </a:r>
            <a:r>
              <a:rPr lang="nb-NO" altLang="nb-NO" dirty="0"/>
              <a:t>som </a:t>
            </a:r>
            <a:r>
              <a:rPr lang="nb-NO" altLang="nb-NO" dirty="0" err="1"/>
              <a:t>parallellkobles</a:t>
            </a:r>
            <a:r>
              <a:rPr lang="nb-NO" altLang="nb-NO" dirty="0"/>
              <a:t> lyser </a:t>
            </a:r>
            <a:r>
              <a:rPr lang="nb-NO" altLang="nb-NO" dirty="0">
                <a:solidFill>
                  <a:srgbClr val="92D050"/>
                </a:solidFill>
              </a:rPr>
              <a:t>like sterkt </a:t>
            </a:r>
            <a:r>
              <a:rPr lang="nb-NO" altLang="nb-NO" dirty="0"/>
              <a:t>om vi kobler til flere lyspærer </a:t>
            </a:r>
            <a:r>
              <a:rPr lang="nb-NO" altLang="nb-NO" dirty="0" err="1">
                <a:solidFill>
                  <a:srgbClr val="92D050"/>
                </a:solidFill>
              </a:rPr>
              <a:t>parallellt</a:t>
            </a:r>
            <a:r>
              <a:rPr lang="nb-NO" altLang="nb-NO" dirty="0">
                <a:solidFill>
                  <a:srgbClr val="92D050"/>
                </a:solidFill>
              </a:rPr>
              <a:t>. </a:t>
            </a:r>
          </a:p>
          <a:p>
            <a:pPr>
              <a:lnSpc>
                <a:spcPct val="90000"/>
              </a:lnSpc>
              <a:defRPr/>
            </a:pPr>
            <a:r>
              <a:rPr lang="nb-NO" altLang="nb-NO" dirty="0"/>
              <a:t>Jo flere pærer som kobles </a:t>
            </a:r>
            <a:r>
              <a:rPr lang="nb-NO" altLang="nb-NO" dirty="0" err="1"/>
              <a:t>parallellt</a:t>
            </a:r>
            <a:r>
              <a:rPr lang="nb-NO" altLang="nb-NO" dirty="0"/>
              <a:t>, jo raskere brukes energien fra batteriet.</a:t>
            </a:r>
          </a:p>
          <a:p>
            <a:pPr>
              <a:lnSpc>
                <a:spcPct val="90000"/>
              </a:lnSpc>
              <a:defRPr/>
            </a:pPr>
            <a:r>
              <a:rPr lang="nb-NO" altLang="nb-NO" dirty="0"/>
              <a:t>En lyspære kan skrues ut uten at de andre slutter å lyse. (I et hus, er lyspærene koblet slik) </a:t>
            </a:r>
          </a:p>
          <a:p>
            <a:endParaRPr lang="nb-NO" dirty="0"/>
          </a:p>
        </p:txBody>
      </p:sp>
      <p:graphicFrame>
        <p:nvGraphicFramePr>
          <p:cNvPr id="7" name="Object 5"/>
          <p:cNvGraphicFramePr>
            <a:graphicFrameLocks noChangeAspect="1"/>
          </p:cNvGraphicFramePr>
          <p:nvPr>
            <p:extLst>
              <p:ext uri="{D42A27DB-BD31-4B8C-83A1-F6EECF244321}">
                <p14:modId xmlns:p14="http://schemas.microsoft.com/office/powerpoint/2010/main" val="3240155076"/>
              </p:ext>
            </p:extLst>
          </p:nvPr>
        </p:nvGraphicFramePr>
        <p:xfrm>
          <a:off x="3086733" y="3438659"/>
          <a:ext cx="1927099" cy="2917065"/>
        </p:xfrm>
        <a:graphic>
          <a:graphicData uri="http://schemas.openxmlformats.org/presentationml/2006/ole">
            <mc:AlternateContent xmlns:mc="http://schemas.openxmlformats.org/markup-compatibility/2006">
              <mc:Choice xmlns:v="urn:schemas-microsoft-com:vml" Requires="v">
                <p:oleObj spid="_x0000_s3090" name="Punktgrafikkbilde" r:id="rId3" imgW="1886213" imgH="2847619" progId="Paint.Picture">
                  <p:embed/>
                </p:oleObj>
              </mc:Choice>
              <mc:Fallback>
                <p:oleObj name="Punktgrafikkbilde" r:id="rId3" imgW="1886213" imgH="284761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733" y="3438659"/>
                        <a:ext cx="1927099" cy="2917065"/>
                      </a:xfrm>
                      <a:prstGeom prst="rect">
                        <a:avLst/>
                      </a:prstGeom>
                      <a:noFill/>
                      <a:ln>
                        <a:noFill/>
                      </a:ln>
                      <a:effec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1462490118"/>
              </p:ext>
            </p:extLst>
          </p:nvPr>
        </p:nvGraphicFramePr>
        <p:xfrm>
          <a:off x="10388829" y="3158313"/>
          <a:ext cx="1588523" cy="3197411"/>
        </p:xfrm>
        <a:graphic>
          <a:graphicData uri="http://schemas.openxmlformats.org/presentationml/2006/ole">
            <mc:AlternateContent xmlns:mc="http://schemas.openxmlformats.org/markup-compatibility/2006">
              <mc:Choice xmlns:v="urn:schemas-microsoft-com:vml" Requires="v">
                <p:oleObj spid="_x0000_s3091" name="Punktgrafikkbilde" r:id="rId5" imgW="2104762" imgH="4229690" progId="Paint.Picture">
                  <p:embed/>
                </p:oleObj>
              </mc:Choice>
              <mc:Fallback>
                <p:oleObj name="Punktgrafikkbilde" r:id="rId5" imgW="2104762" imgH="422969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8829" y="3158313"/>
                        <a:ext cx="1588523" cy="3197411"/>
                      </a:xfrm>
                      <a:prstGeom prst="rect">
                        <a:avLst/>
                      </a:prstGeom>
                      <a:noFill/>
                      <a:ln>
                        <a:noFill/>
                      </a:ln>
                      <a:effectLst/>
                    </p:spPr>
                  </p:pic>
                </p:oleObj>
              </mc:Fallback>
            </mc:AlternateContent>
          </a:graphicData>
        </a:graphic>
      </p:graphicFrame>
      <p:sp>
        <p:nvSpPr>
          <p:cNvPr id="9" name="TekstSylinder 8"/>
          <p:cNvSpPr txBox="1"/>
          <p:nvPr/>
        </p:nvSpPr>
        <p:spPr>
          <a:xfrm>
            <a:off x="8410779" y="5709393"/>
            <a:ext cx="2150399" cy="646331"/>
          </a:xfrm>
          <a:prstGeom prst="rect">
            <a:avLst/>
          </a:prstGeom>
          <a:noFill/>
        </p:spPr>
        <p:txBody>
          <a:bodyPr wrap="square" rtlCol="0">
            <a:spAutoFit/>
          </a:bodyPr>
          <a:lstStyle/>
          <a:p>
            <a:r>
              <a:rPr lang="nb-NO" b="1" dirty="0" smtClean="0">
                <a:solidFill>
                  <a:srgbClr val="FF0000"/>
                </a:solidFill>
              </a:rPr>
              <a:t>Lyspærer kobles oftest parallelt</a:t>
            </a:r>
            <a:endParaRPr lang="nb-NO" b="1" dirty="0">
              <a:solidFill>
                <a:srgbClr val="FF0000"/>
              </a:solidFill>
            </a:endParaRPr>
          </a:p>
        </p:txBody>
      </p:sp>
    </p:spTree>
    <p:extLst>
      <p:ext uri="{BB962C8B-B14F-4D97-AF65-F5344CB8AC3E}">
        <p14:creationId xmlns:p14="http://schemas.microsoft.com/office/powerpoint/2010/main" val="2718723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807</TotalTime>
  <Words>1043</Words>
  <Application>Microsoft Office PowerPoint</Application>
  <PresentationFormat>Widescreen</PresentationFormat>
  <Paragraphs>132</Paragraphs>
  <Slides>17</Slides>
  <Notes>0</Notes>
  <HiddenSlides>0</HiddenSlides>
  <MMClips>0</MMClips>
  <ScaleCrop>false</ScaleCrop>
  <HeadingPairs>
    <vt:vector size="8" baseType="variant">
      <vt:variant>
        <vt:lpstr>Brukte skrifter</vt:lpstr>
      </vt:variant>
      <vt:variant>
        <vt:i4>3</vt:i4>
      </vt:variant>
      <vt:variant>
        <vt:lpstr>Tema</vt:lpstr>
      </vt:variant>
      <vt:variant>
        <vt:i4>1</vt:i4>
      </vt:variant>
      <vt:variant>
        <vt:lpstr>Innebygde OLE-servere</vt:lpstr>
      </vt:variant>
      <vt:variant>
        <vt:i4>1</vt:i4>
      </vt:variant>
      <vt:variant>
        <vt:lpstr>Lysbildetitler</vt:lpstr>
      </vt:variant>
      <vt:variant>
        <vt:i4>17</vt:i4>
      </vt:variant>
    </vt:vector>
  </HeadingPairs>
  <TitlesOfParts>
    <vt:vector size="22" baseType="lpstr">
      <vt:lpstr>Arial</vt:lpstr>
      <vt:lpstr>Century Gothic</vt:lpstr>
      <vt:lpstr>Wingdings 3</vt:lpstr>
      <vt:lpstr>Ion</vt:lpstr>
      <vt:lpstr>Punktgrafikkbilde</vt:lpstr>
      <vt:lpstr>Elektrisitet</vt:lpstr>
      <vt:lpstr>Hva er elektrisitet?</vt:lpstr>
      <vt:lpstr>Elektrisk energi </vt:lpstr>
      <vt:lpstr>Elektrisk strøm</vt:lpstr>
      <vt:lpstr>Likestrøm Strøm som går én vei, kalles likestrøm.  Likestrøm har vi i de fleste svakstrømkretser og alle plasser som får strøm fra batterier. Batterier kan bare lades med likestrøm.  Vekselstrøm Strøm som går begge veier, kalles vekselstrøm.  Strømmen som vi har i bolighus, i industrien og lignende, er vekselstrøm. </vt:lpstr>
      <vt:lpstr>Elektrisk strømkrets</vt:lpstr>
      <vt:lpstr>Sluttet strømkrets</vt:lpstr>
      <vt:lpstr>PowerPoint-presentasjon</vt:lpstr>
      <vt:lpstr>PowerPoint-presentasjon</vt:lpstr>
      <vt:lpstr>Symbol for å tegne en strømkrets</vt:lpstr>
      <vt:lpstr>Amperemeter/ Ampere </vt:lpstr>
      <vt:lpstr>Elektrisk spenning  </vt:lpstr>
      <vt:lpstr>Kortslutning</vt:lpstr>
      <vt:lpstr>Elektrisk motstand </vt:lpstr>
      <vt:lpstr>Ohms lov  </vt:lpstr>
      <vt:lpstr>Hva heter de?</vt:lpstr>
      <vt:lpstr>PowerPoint-presentasjon</vt:lpstr>
    </vt:vector>
  </TitlesOfParts>
  <Company>Sandnes 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Elektrisitet</dc:title>
  <dc:creator>Bruziene, Renalda</dc:creator>
  <cp:lastModifiedBy>Bruziene, Renalda</cp:lastModifiedBy>
  <cp:revision>42</cp:revision>
  <dcterms:created xsi:type="dcterms:W3CDTF">2016-02-08T13:59:53Z</dcterms:created>
  <dcterms:modified xsi:type="dcterms:W3CDTF">2016-02-09T08:29:40Z</dcterms:modified>
</cp:coreProperties>
</file>