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59" r:id="rId4"/>
    <p:sldId id="26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4" r:id="rId16"/>
    <p:sldId id="278" r:id="rId17"/>
    <p:sldId id="268" r:id="rId18"/>
    <p:sldId id="280" r:id="rId19"/>
    <p:sldId id="272" r:id="rId20"/>
    <p:sldId id="279" r:id="rId21"/>
    <p:sldId id="282" r:id="rId22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391" autoAdjust="0"/>
  </p:normalViewPr>
  <p:slideViewPr>
    <p:cSldViewPr>
      <p:cViewPr varScale="1">
        <p:scale>
          <a:sx n="57" d="100"/>
          <a:sy n="57" d="100"/>
        </p:scale>
        <p:origin x="3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84F2EB-BF21-432B-A1E4-ED0C3C6BB7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5CC22A-E28D-43C9-BEA8-2507FB18D0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DA5C88-413F-44C1-86F0-D30D66C9ECA6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7CD2FE-FF58-4455-B9B9-DB111ACA06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CFD5D7-87B9-4DEF-8D9C-E08A6232D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98E98-63A9-4A13-8BDC-D3ACC26F26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D1A33-0E25-4CD7-A525-FFF7F3125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115E8F6-8F55-44AB-AAEA-55ED14AA8E51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6ED73608-63A4-4558-9327-25AE6BA12E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59069EA-AF8C-4B1E-9229-C577BB4D2D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nb-NO"/>
              <a:t>Zdjęcie: Kulac</a:t>
            </a:r>
            <a:endParaRPr lang="nb-NO" altLang="nb-NO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F5125E9-B54C-4D0C-9A9F-E8B39BFB9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76F48D-6B6B-46FA-A184-E5A7C4FEE2B7}" type="slidenum">
              <a:rPr lang="nb-NO" altLang="nb-NO"/>
              <a:pPr>
                <a:spcBef>
                  <a:spcPct val="0"/>
                </a:spcBef>
              </a:pPr>
              <a:t>4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D3F8EDB-ACA0-4309-8101-C5A4519633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26FD95E-4C3B-4171-8811-FA36E172F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nb-NO"/>
              <a:t>Zdjęcie: André Karwath</a:t>
            </a:r>
            <a:endParaRPr lang="nb-NO" altLang="nb-NO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D610D46-0A1D-4369-9123-657F46DAD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E442AC-2F6F-4EBA-A1C3-7075D08601C4}" type="slidenum">
              <a:rPr lang="nb-NO" altLang="nb-NO"/>
              <a:pPr>
                <a:spcBef>
                  <a:spcPct val="0"/>
                </a:spcBef>
              </a:pPr>
              <a:t>5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F9F2200-1173-44C0-842A-47DB469D38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A792273B-816D-4D79-8176-F51CE35AFE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43D7977-8D22-406E-A8C6-339CA58DF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BF3217-DE3A-41BD-98C4-83DE41BE3C98}" type="slidenum">
              <a:rPr lang="nb-NO" altLang="nb-NO"/>
              <a:pPr>
                <a:spcBef>
                  <a:spcPct val="0"/>
                </a:spcBef>
              </a:pPr>
              <a:t>11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246BE610-5D92-42DE-B1D0-6394139870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9119F18-8FC4-4EFD-99BE-691DD4DAC0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nb-NO"/>
              <a:t>Zdjęcie: </a:t>
            </a:r>
            <a:r>
              <a:rPr lang="nb-NO" altLang="nb-NO"/>
              <a:t>Fritz Geller-Grimm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A1DF795-F2F6-495C-A64B-7B29D56EB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28248C-5643-4130-9B2C-CB0D146A3F53}" type="slidenum">
              <a:rPr lang="nb-NO" altLang="nb-NO"/>
              <a:pPr>
                <a:spcBef>
                  <a:spcPct val="0"/>
                </a:spcBef>
              </a:pPr>
              <a:t>13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420D537-2F0F-4C3B-AB74-297EAF3C6E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043F5DD-5848-400B-9A53-4774FDEEF8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nb-NO"/>
              <a:t>Zdjęcie: </a:t>
            </a:r>
            <a:r>
              <a:rPr lang="nb-NO" altLang="nb-NO"/>
              <a:t>Sffubs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1DC575E-1044-4549-AB3B-CC0007513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20D223-D05C-4A63-B8ED-A5C16B0C904B}" type="slidenum">
              <a:rPr lang="nb-NO" altLang="nb-NO"/>
              <a:pPr>
                <a:spcBef>
                  <a:spcPct val="0"/>
                </a:spcBef>
              </a:pPr>
              <a:t>15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98AC3C0-3B9B-48D3-B4A0-B82FD6E257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DE513FE-3F89-4C23-85D5-70DD2A99B0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nb-NO"/>
              <a:t>zdjęcie: </a:t>
            </a:r>
            <a:r>
              <a:rPr lang="nb-NO" altLang="nb-NO"/>
              <a:t>Luis Miguel Bugallo Sánchez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3938260-6278-4874-9B97-7ED5460CB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6ADB02-865C-474C-BFFD-7DF77B962C7F}" type="slidenum">
              <a:rPr lang="nb-NO" altLang="nb-NO"/>
              <a:pPr>
                <a:spcBef>
                  <a:spcPct val="0"/>
                </a:spcBef>
              </a:pPr>
              <a:t>17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83F4D45-89D5-465A-BCBE-21AE1ED1F7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E1E4EFA-1137-484D-BA8C-B71863D501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/>
              <a:t>Zdj</a:t>
            </a:r>
            <a:r>
              <a:rPr lang="pl-PL" altLang="nb-NO"/>
              <a:t>ęcie: André Karwath</a:t>
            </a:r>
            <a:endParaRPr lang="nb-NO" altLang="nb-NO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FD089FF-1426-49A5-B820-C923B6954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2478A-519E-4B46-A457-4D8F3A9B43E1}" type="slidenum">
              <a:rPr lang="nb-NO" altLang="nb-NO"/>
              <a:pPr>
                <a:spcBef>
                  <a:spcPct val="0"/>
                </a:spcBef>
              </a:pPr>
              <a:t>19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DCAF604-E60C-4EB9-9A08-03C70E082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59D46D4-3A8A-4B27-8258-0837F59CDF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nb-NO"/>
              <a:t>Zdjęcie: Guy Haimovitch</a:t>
            </a:r>
            <a:endParaRPr lang="nb-NO" altLang="nb-NO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06C870C-8304-4E7F-82F7-1BB1D2BA1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1BE322-5DF3-4D17-93BE-5342B512654E}" type="slidenum">
              <a:rPr lang="nb-NO" altLang="nb-NO"/>
              <a:pPr>
                <a:spcBef>
                  <a:spcPct val="0"/>
                </a:spcBef>
              </a:pPr>
              <a:t>20</a:t>
            </a:fld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F933F0-A0D0-4E54-89AC-4E57D036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18F4-50E1-46BC-8422-E4A0B62D83C3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8B724C-DAE1-40AB-A25F-7FDBB46B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DF52B9-BE3B-4EAE-BB47-F4DA4F1C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80745-52A4-4391-BAFB-45EEC16E29A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8435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C075AE-97F2-4299-8B0C-DDC877A5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A947-9C00-41A3-ADB2-493A7C269430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7535DD-2053-4AA6-8448-DF37A164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182C2A-4530-48D6-A306-597CCE82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F0198-4AD1-4F5B-B3EF-739A91CF738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5466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5F6313-4E25-4232-9451-85F02933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6F450-8934-4C60-86E7-3B856D1E1E30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F3F11C-AA8E-46BC-8E40-4C71766C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4A7E73-AB08-479C-978B-8135212A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69DF-1205-496D-AD8C-F06F62BA963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0515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D8EAE4-5DC5-47F4-AF3B-17CE27A0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50E0-7775-45E2-AD4D-1406959E7B3D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531DAE-C03D-4B93-BB56-4CAFC12B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752C51-4620-4091-AB70-B4EC4310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95E8A-5F5F-4325-9342-C520F5AEC3B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0131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777830-518A-446D-AE1A-8FF57C56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D436-93CD-4932-BFB2-7A940D304CC7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BD5F16-666A-496D-8063-C1241B43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9F8A53-BED3-4033-B6C1-4245C29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64A6C-7A9D-4F34-885D-A03A846167D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301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E6EAAB0A-1247-4091-9E80-EA8F4F11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1653-9965-411B-B32F-B04029B8BAC9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9BB3BBF3-3626-4FE5-B4F4-DA0AF317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580EDA0E-A855-49EF-A9D2-AA5116A4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23533-4EBB-4CB1-9484-DF08C8BB86A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5045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F5F22698-5EC3-4A8D-B5EB-4EA5108A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2AC0-2DBB-4AA2-B1E9-D894F4028E2D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26A10E88-7452-4BF6-88EA-DDDE0E59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6B1EAA42-0C50-4B4B-9AA8-4ACA5012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EB873-891F-43F7-ACE3-DC1D767596D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115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8FF09075-21B6-478A-8DF2-8D6F2C2C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7992-664E-440F-A63C-383965B90833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FE7556AC-B319-4ADF-9025-54B01F30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0897E89-2DB8-4B11-AF64-E0E85501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13C77-99AC-41C5-8FCB-EF178DA92E9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4217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9FDA3EF7-A0C9-45D5-BD15-F4E66C61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DC2D-A192-4BD0-AE71-08CA017D4EB7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FB145C86-D3A3-43EB-BE59-AD9947E2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B4F389ED-17DC-4142-9418-02727494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A91AA-06EC-492E-9874-E422E90648D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3388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CD9E173-D091-4A97-9C65-879EE0EA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C097-6E40-4E9D-B864-61E1125778A1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A73276F-0C5E-4820-A441-BBF95B98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96ED4695-5811-4BDD-B577-AFC474B6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F60B7-2698-4329-8A4D-007F229F48F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6760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864AE53F-D13A-45E2-B079-F370665F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77CF-5D8B-480E-97F2-3C7500DEBAD3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ECBD4F2-A6B7-4C0E-89EE-06D9AF56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134E5ABB-3800-4A43-8F3F-36C5EDB6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1CEA2-3F21-47A9-93B3-95B412BF3AD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2096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4F1135A1-2043-445E-9332-EB66857420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4C1D8919-BF0D-47A8-AB88-A41F56D2DB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05A408-1425-4C82-8A27-6E50AF020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23B222-73E4-42CC-A97B-1C3B0573D2A0}" type="datetimeFigureOut">
              <a:rPr lang="nb-NO"/>
              <a:pPr>
                <a:defRPr/>
              </a:pPr>
              <a:t>07.04.2022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C4D1DD-9CB3-48D7-9178-90F913AC5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11BCEA-70BD-49DB-A1B2-915E7BFB6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3BEE1C7-24F3-48F0-963C-451B39693D86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>
            <a:extLst>
              <a:ext uri="{FF2B5EF4-FFF2-40B4-BE49-F238E27FC236}">
                <a16:creationId xmlns:a16="http://schemas.microsoft.com/office/drawing/2014/main" id="{832CC689-524C-4FDB-AE4E-61CDEF778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Vabzd</a:t>
            </a:r>
            <a:r>
              <a:rPr lang="lt-LT" altLang="nb-NO" dirty="0" err="1"/>
              <a:t>žiai</a:t>
            </a:r>
            <a:r>
              <a:rPr lang="lt-LT" altLang="nb-NO" dirty="0"/>
              <a:t> ir vora</a:t>
            </a:r>
            <a:r>
              <a:rPr lang="nb-NO" altLang="nb-NO" dirty="0"/>
              <a:t>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A9D335-37E3-475B-B164-D8F1FF4B8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INSEKTER OG EDDERKOPPDYR</a:t>
            </a:r>
            <a:endParaRPr lang="nb-NO" dirty="0"/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9E663477-6009-400B-AB84-0AB1FF61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43050"/>
            <a:ext cx="6000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tegning av en edderkopp som er i midten av edderkoppnettet">
            <a:extLst>
              <a:ext uri="{FF2B5EF4-FFF2-40B4-BE49-F238E27FC236}">
                <a16:creationId xmlns:a16="http://schemas.microsoft.com/office/drawing/2014/main" id="{E305A1DD-B4A9-4D10-8359-5DA5B33D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18350F-803D-4554-BD22-01EA6E1F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ŠIRŠĖ</a:t>
            </a:r>
            <a:endParaRPr lang="nb-NO" altLang="nb-NO"/>
          </a:p>
        </p:txBody>
      </p:sp>
      <p:pic>
        <p:nvPicPr>
          <p:cNvPr id="14339" name="Plassholder for bilde 4" descr="avbildet veps">
            <a:extLst>
              <a:ext uri="{FF2B5EF4-FFF2-40B4-BE49-F238E27FC236}">
                <a16:creationId xmlns:a16="http://schemas.microsoft.com/office/drawing/2014/main" id="{90CC3C32-6E8A-4FA2-8005-9646EF7795F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2833FF1-2F4F-44CC-9B8E-7B2867B60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l-PL" altLang="nb-NO" sz="1600" b="1" i="1">
                <a:solidFill>
                  <a:srgbClr val="C00000"/>
                </a:solidFill>
              </a:rPr>
              <a:t>VEPS</a:t>
            </a:r>
          </a:p>
          <a:p>
            <a:pPr eaLnBrk="1" hangingPunct="1"/>
            <a:r>
              <a:rPr lang="lt-LT" altLang="nb-NO"/>
              <a:t>Širšės nėra agresyvios. Jos gelia tik gindamosi.</a:t>
            </a:r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09C48-42D3-43F2-A8F0-64A1F9A0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KOLORADO VABALAS</a:t>
            </a:r>
            <a:endParaRPr lang="nb-NO" alt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05A8EF-6319-49D4-A2D7-E7114F9BA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altLang="nb-NO" sz="1600" b="1" i="1">
                <a:solidFill>
                  <a:srgbClr val="C00000"/>
                </a:solidFill>
              </a:rPr>
              <a:t>POTETBILLE</a:t>
            </a:r>
            <a:endParaRPr lang="pl-PL" altLang="nb-NO" sz="1600" b="1" i="1">
              <a:solidFill>
                <a:srgbClr val="C00000"/>
              </a:solidFill>
            </a:endParaRPr>
          </a:p>
          <a:p>
            <a:pPr eaLnBrk="1" hangingPunct="1"/>
            <a:r>
              <a:rPr lang="lt-LT" altLang="nb-NO"/>
              <a:t>Kolorado vabalas minta bulvėmis.</a:t>
            </a:r>
            <a:endParaRPr lang="nb-NO" altLang="nb-NO"/>
          </a:p>
        </p:txBody>
      </p:sp>
      <p:pic>
        <p:nvPicPr>
          <p:cNvPr id="15364" name="Picture 2" descr="avbildet potetbille">
            <a:extLst>
              <a:ext uri="{FF2B5EF4-FFF2-40B4-BE49-F238E27FC236}">
                <a16:creationId xmlns:a16="http://schemas.microsoft.com/office/drawing/2014/main" id="{45BF4BF1-3A06-4502-9A39-3DA3E4814C9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r="1500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D42C-A8C9-4D3B-B09A-1FF7621B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SKRUZDĖS</a:t>
            </a:r>
            <a:r>
              <a:rPr lang="pl-PL" altLang="nb-NO"/>
              <a:t>	</a:t>
            </a:r>
            <a:endParaRPr lang="nb-NO" alt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8C367-23D0-4835-ACD7-657AED608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altLang="nb-NO" sz="1600" b="1" i="1">
                <a:solidFill>
                  <a:srgbClr val="C00000"/>
                </a:solidFill>
              </a:rPr>
              <a:t>M</a:t>
            </a:r>
            <a:r>
              <a:rPr lang="pl-PL" altLang="nb-NO" sz="1600" b="1" i="1">
                <a:solidFill>
                  <a:srgbClr val="C00000"/>
                </a:solidFill>
              </a:rPr>
              <a:t>AUR</a:t>
            </a:r>
          </a:p>
          <a:p>
            <a:pPr eaLnBrk="1" hangingPunct="1"/>
            <a:r>
              <a:rPr lang="lt-LT" altLang="nb-NO"/>
              <a:t>Skruzdės gyvena skuzdėlynuose </a:t>
            </a:r>
            <a:r>
              <a:rPr lang="lt-LT" altLang="nb-NO" b="1" i="1"/>
              <a:t>(maurtue)</a:t>
            </a:r>
            <a:endParaRPr lang="nb-NO" altLang="nb-NO" b="1" i="1"/>
          </a:p>
        </p:txBody>
      </p:sp>
      <p:pic>
        <p:nvPicPr>
          <p:cNvPr id="17412" name="Picture 2" descr="avbildet maur som jobber">
            <a:extLst>
              <a:ext uri="{FF2B5EF4-FFF2-40B4-BE49-F238E27FC236}">
                <a16:creationId xmlns:a16="http://schemas.microsoft.com/office/drawing/2014/main" id="{DE6CE026-2CDF-4CEE-9744-9D46BD38C92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7" b="22517"/>
          <a:stretch>
            <a:fillRect/>
          </a:stretch>
        </p:blipFill>
        <p:spPr>
          <a:xfrm>
            <a:off x="22225" y="549275"/>
            <a:ext cx="4910138" cy="368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" descr="tegning av ei maurtue">
            <a:extLst>
              <a:ext uri="{FF2B5EF4-FFF2-40B4-BE49-F238E27FC236}">
                <a16:creationId xmlns:a16="http://schemas.microsoft.com/office/drawing/2014/main" id="{A2F4C5F8-8A0D-4EF8-B4E3-26A055037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4813"/>
            <a:ext cx="3527425" cy="43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12D0-43C1-4F33-B582-61DB03F4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ŽIOGAS</a:t>
            </a:r>
            <a:endParaRPr lang="nb-NO" alt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E6729-5243-4B3A-B6FA-2410B49DC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l-PL" altLang="nb-NO" sz="1600" b="1" i="1">
                <a:solidFill>
                  <a:srgbClr val="C00000"/>
                </a:solidFill>
              </a:rPr>
              <a:t>GRESSHOPPER</a:t>
            </a:r>
            <a:endParaRPr lang="nb-NO" altLang="nb-NO" sz="1600" b="1" i="1">
              <a:solidFill>
                <a:srgbClr val="C00000"/>
              </a:solidFill>
            </a:endParaRPr>
          </a:p>
          <a:p>
            <a:pPr eaLnBrk="1" hangingPunct="1"/>
            <a:r>
              <a:rPr lang="lt-LT" altLang="nb-NO"/>
              <a:t>Šiltais vasaros vakarais patinėliai žiogai čirpia norėdami suvilioti pateles.</a:t>
            </a:r>
            <a:endParaRPr lang="nb-NO" altLang="nb-NO"/>
          </a:p>
          <a:p>
            <a:pPr eaLnBrk="1" hangingPunct="1"/>
            <a:endParaRPr lang="nb-NO" altLang="nb-NO"/>
          </a:p>
        </p:txBody>
      </p:sp>
      <p:pic>
        <p:nvPicPr>
          <p:cNvPr id="18436" name="Picture 2" descr="avbildet gresshopper">
            <a:extLst>
              <a:ext uri="{FF2B5EF4-FFF2-40B4-BE49-F238E27FC236}">
                <a16:creationId xmlns:a16="http://schemas.microsoft.com/office/drawing/2014/main" id="{487B1BDA-446A-4316-A2B4-7FFF1B40E9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A945-E8F1-49AD-BA89-449F6CAE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LAUMŽIRGIS</a:t>
            </a:r>
            <a:endParaRPr lang="nb-NO" alt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209BA-41E2-443A-AC53-F3641505D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altLang="nb-NO" sz="1600" b="1" i="1">
                <a:solidFill>
                  <a:srgbClr val="C00000"/>
                </a:solidFill>
              </a:rPr>
              <a:t>ØYENSTIKKER</a:t>
            </a:r>
            <a:endParaRPr lang="pl-PL" altLang="nb-NO" sz="1600" b="1" i="1">
              <a:solidFill>
                <a:srgbClr val="C00000"/>
              </a:solidFill>
            </a:endParaRPr>
          </a:p>
          <a:p>
            <a:pPr eaLnBrk="1" hangingPunct="1"/>
            <a:r>
              <a:rPr lang="lt-LT" altLang="nb-NO"/>
              <a:t>Norvegiškas laumžirgio pavadinimas sudarytas iš dviejų žodžių: </a:t>
            </a:r>
            <a:r>
              <a:rPr lang="nb-NO" altLang="nb-NO" b="1" i="1">
                <a:solidFill>
                  <a:srgbClr val="C00000"/>
                </a:solidFill>
              </a:rPr>
              <a:t>ØYE</a:t>
            </a:r>
            <a:r>
              <a:rPr lang="lt-LT" altLang="nb-NO" b="1" i="1">
                <a:solidFill>
                  <a:srgbClr val="C00000"/>
                </a:solidFill>
              </a:rPr>
              <a:t> -</a:t>
            </a:r>
            <a:r>
              <a:rPr lang="nb-NO" altLang="nb-NO" b="1" i="1">
                <a:solidFill>
                  <a:srgbClr val="C00000"/>
                </a:solidFill>
              </a:rPr>
              <a:t> </a:t>
            </a:r>
            <a:r>
              <a:rPr lang="lt-LT" altLang="nb-NO" b="1" i="1">
                <a:solidFill>
                  <a:srgbClr val="C00000"/>
                </a:solidFill>
              </a:rPr>
              <a:t>akis </a:t>
            </a:r>
            <a:r>
              <a:rPr lang="nb-NO" altLang="nb-NO" b="1" i="1">
                <a:solidFill>
                  <a:srgbClr val="C00000"/>
                </a:solidFill>
              </a:rPr>
              <a:t>STIKKE</a:t>
            </a:r>
            <a:r>
              <a:rPr lang="lt-LT" altLang="nb-NO" b="1" i="1">
                <a:solidFill>
                  <a:srgbClr val="C00000"/>
                </a:solidFill>
              </a:rPr>
              <a:t> – durti. </a:t>
            </a:r>
            <a:r>
              <a:rPr lang="lt-LT" altLang="nb-NO"/>
              <a:t>Iš tikrųjų laumžirgis visai nepavojingas vabzdys.</a:t>
            </a:r>
            <a:endParaRPr lang="pl-PL" altLang="nb-NO">
              <a:solidFill>
                <a:srgbClr val="C00000"/>
              </a:solidFill>
            </a:endParaRPr>
          </a:p>
          <a:p>
            <a:pPr eaLnBrk="1" hangingPunct="1"/>
            <a:endParaRPr lang="nb-NO" altLang="nb-NO"/>
          </a:p>
        </p:txBody>
      </p:sp>
      <p:pic>
        <p:nvPicPr>
          <p:cNvPr id="20484" name="Picture 2" descr="avbildet øyenstikker">
            <a:extLst>
              <a:ext uri="{FF2B5EF4-FFF2-40B4-BE49-F238E27FC236}">
                <a16:creationId xmlns:a16="http://schemas.microsoft.com/office/drawing/2014/main" id="{34053E62-7879-4525-869D-77CA998314A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18750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9EFE-7F05-46E7-B2FD-5DEBDB13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KAMANĖ</a:t>
            </a:r>
            <a:endParaRPr lang="nb-NO" alt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2D2BB-E012-444B-A448-D4C3984A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3713" y="5300663"/>
            <a:ext cx="5486400" cy="1081087"/>
          </a:xfrm>
        </p:spPr>
        <p:txBody>
          <a:bodyPr/>
          <a:lstStyle/>
          <a:p>
            <a:pPr eaLnBrk="1" hangingPunct="1"/>
            <a:r>
              <a:rPr lang="pl-PL" altLang="nb-NO" sz="1600" b="1" i="1">
                <a:solidFill>
                  <a:srgbClr val="C00000"/>
                </a:solidFill>
              </a:rPr>
              <a:t>HUMLE</a:t>
            </a:r>
          </a:p>
          <a:p>
            <a:pPr eaLnBrk="1" hangingPunct="1"/>
            <a:r>
              <a:rPr lang="lt-LT" altLang="nb-NO"/>
              <a:t>Kamanės yra stambios, plaukuotos bitės, kurios minta nektaru ir žiedadulkėmis. </a:t>
            </a:r>
            <a:endParaRPr lang="pl-PL" altLang="nb-NO"/>
          </a:p>
        </p:txBody>
      </p:sp>
      <p:pic>
        <p:nvPicPr>
          <p:cNvPr id="21508" name="Picture 4" descr="avbildet humle">
            <a:extLst>
              <a:ext uri="{FF2B5EF4-FFF2-40B4-BE49-F238E27FC236}">
                <a16:creationId xmlns:a16="http://schemas.microsoft.com/office/drawing/2014/main" id="{F2071EBF-B138-4126-8C02-8CFD243BBD9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34DB069-A75C-4BF5-A74F-E7D5D148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nb-NO"/>
              <a:t>  </a:t>
            </a:r>
            <a:r>
              <a:rPr lang="lt-LT" altLang="nb-NO"/>
              <a:t>VORAGYVIAI </a:t>
            </a:r>
            <a:r>
              <a:rPr lang="pl-PL" altLang="nb-NO"/>
              <a:t>-</a:t>
            </a:r>
            <a:r>
              <a:rPr lang="lt-LT" altLang="nb-NO"/>
              <a:t> </a:t>
            </a:r>
            <a:r>
              <a:rPr lang="pl-PL" altLang="nb-NO">
                <a:solidFill>
                  <a:srgbClr val="C00000"/>
                </a:solidFill>
              </a:rPr>
              <a:t>EDDERKOPPDYR  </a:t>
            </a:r>
            <a:endParaRPr lang="nb-NO" altLang="nb-NO">
              <a:solidFill>
                <a:srgbClr val="C00000"/>
              </a:solidFill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4659A93-BAA8-4FAD-BFFC-28C23E171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Vorų kūnas sudarytas iš </a:t>
            </a:r>
            <a:r>
              <a:rPr lang="nb-NO" altLang="nb-NO"/>
              <a:t>2</a:t>
            </a:r>
            <a:r>
              <a:rPr lang="lt-LT" altLang="nb-NO"/>
              <a:t> dalių</a:t>
            </a:r>
            <a:r>
              <a:rPr lang="nb-NO" altLang="nb-NO"/>
              <a:t>: </a:t>
            </a:r>
            <a:r>
              <a:rPr lang="lt-LT" altLang="nb-NO"/>
              <a:t>kūno ir </a:t>
            </a:r>
            <a:r>
              <a:rPr lang="nb-NO" altLang="nb-NO"/>
              <a:t>k</a:t>
            </a:r>
            <a:r>
              <a:rPr lang="lt-LT" altLang="nb-NO"/>
              <a:t>ojų.</a:t>
            </a:r>
          </a:p>
          <a:p>
            <a:pPr eaLnBrk="1" hangingPunct="1"/>
            <a:r>
              <a:rPr lang="lt-LT" altLang="nb-NO"/>
              <a:t>Vorai turi </a:t>
            </a:r>
            <a:r>
              <a:rPr lang="nb-NO" altLang="nb-NO"/>
              <a:t>8 </a:t>
            </a:r>
            <a:r>
              <a:rPr lang="lt-LT" altLang="nb-NO"/>
              <a:t>kojas.</a:t>
            </a:r>
            <a:endParaRPr lang="nb-NO" altLang="nb-NO"/>
          </a:p>
          <a:p>
            <a:pPr eaLnBrk="1" hangingPunct="1"/>
            <a:r>
              <a:rPr lang="lt-LT" altLang="nb-NO"/>
              <a:t>Voragyviai neturi antenų.</a:t>
            </a:r>
          </a:p>
          <a:p>
            <a:pPr eaLnBrk="1" hangingPunct="1"/>
            <a:r>
              <a:rPr lang="lt-LT" altLang="nb-NO"/>
              <a:t>Vorai neturi sparnų. </a:t>
            </a:r>
          </a:p>
          <a:p>
            <a:pPr eaLnBrk="1" hangingPunct="1"/>
            <a:r>
              <a:rPr lang="lt-LT" altLang="nb-NO"/>
              <a:t>Dauguma vorų yra </a:t>
            </a:r>
            <a:r>
              <a:rPr lang="nb-NO" altLang="nb-NO"/>
              <a:t>pl</a:t>
            </a:r>
            <a:r>
              <a:rPr lang="lt-LT" altLang="nb-NO"/>
              <a:t>ėšrūnai </a:t>
            </a:r>
            <a:r>
              <a:rPr lang="lt-LT" altLang="nb-NO" b="1" i="1"/>
              <a:t>(rovdyr).</a:t>
            </a:r>
            <a:endParaRPr lang="lt-LT" altLang="nb-NO" b="1"/>
          </a:p>
          <a:p>
            <a:pPr eaLnBrk="1" hangingPunct="1"/>
            <a:endParaRPr lang="pl-PL" altLang="nb-NO"/>
          </a:p>
          <a:p>
            <a:pPr eaLnBrk="1" hangingPunct="1"/>
            <a:endParaRPr lang="pl-PL" altLang="nb-NO"/>
          </a:p>
          <a:p>
            <a:pPr eaLnBrk="1" hangingPunct="1"/>
            <a:endParaRPr lang="pl-PL" altLang="nb-NO"/>
          </a:p>
          <a:p>
            <a:pPr eaLnBrk="1" hangingPunct="1"/>
            <a:endParaRPr lang="pl-PL" altLang="nb-NO"/>
          </a:p>
          <a:p>
            <a:pPr eaLnBrk="1" hangingPunct="1"/>
            <a:endParaRPr lang="nb-NO" altLang="nb-NO"/>
          </a:p>
        </p:txBody>
      </p:sp>
      <p:pic>
        <p:nvPicPr>
          <p:cNvPr id="23556" name="Picture 2" descr="Tegning av en edderkopp i nettet">
            <a:extLst>
              <a:ext uri="{FF2B5EF4-FFF2-40B4-BE49-F238E27FC236}">
                <a16:creationId xmlns:a16="http://schemas.microsoft.com/office/drawing/2014/main" id="{FF85233B-C79A-474F-A410-80F61CD7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27013"/>
            <a:ext cx="1341438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4196-F2DE-4991-A5F2-B2FE7536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VORAS KRYŽIUOTIS</a:t>
            </a:r>
            <a:endParaRPr lang="nb-NO" alt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9F2C5-D983-413A-BBF7-B5D47E28E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948362" cy="1014412"/>
          </a:xfrm>
        </p:spPr>
        <p:txBody>
          <a:bodyPr/>
          <a:lstStyle/>
          <a:p>
            <a:pPr eaLnBrk="1" hangingPunct="1"/>
            <a:r>
              <a:rPr lang="nb-NO" altLang="nb-NO" sz="1600" b="1" i="1">
                <a:solidFill>
                  <a:srgbClr val="C00000"/>
                </a:solidFill>
              </a:rPr>
              <a:t>KORS</a:t>
            </a:r>
            <a:r>
              <a:rPr lang="pl-PL" altLang="nb-NO" sz="1600" b="1" i="1">
                <a:solidFill>
                  <a:srgbClr val="C00000"/>
                </a:solidFill>
              </a:rPr>
              <a:t>EDDERKOPP</a:t>
            </a:r>
          </a:p>
          <a:p>
            <a:pPr eaLnBrk="1" hangingPunct="1"/>
            <a:r>
              <a:rPr lang="lt-LT" altLang="nb-NO"/>
              <a:t>Vorai mezga voratinklius grobiui medžioti. </a:t>
            </a:r>
            <a:endParaRPr lang="pl-PL" altLang="nb-NO"/>
          </a:p>
        </p:txBody>
      </p:sp>
      <p:pic>
        <p:nvPicPr>
          <p:cNvPr id="24580" name="Picture 2" descr="foto av en edderkopp som er midt i nettet">
            <a:extLst>
              <a:ext uri="{FF2B5EF4-FFF2-40B4-BE49-F238E27FC236}">
                <a16:creationId xmlns:a16="http://schemas.microsoft.com/office/drawing/2014/main" id="{B5307F48-988D-4B22-9D64-7A3DE50A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 r="12225"/>
          <a:stretch>
            <a:fillRect/>
          </a:stretch>
        </p:blipFill>
        <p:spPr bwMode="auto">
          <a:xfrm>
            <a:off x="3419475" y="581025"/>
            <a:ext cx="5059363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7" descr="Korsedderkopp">
            <a:extLst>
              <a:ext uri="{FF2B5EF4-FFF2-40B4-BE49-F238E27FC236}">
                <a16:creationId xmlns:a16="http://schemas.microsoft.com/office/drawing/2014/main" id="{57100901-AC43-414E-B83C-04802EE3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5788"/>
            <a:ext cx="27432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3A457BA6-058F-49A0-B9F0-CA8E875B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5516563"/>
            <a:ext cx="6470650" cy="1143000"/>
          </a:xfrm>
        </p:spPr>
        <p:txBody>
          <a:bodyPr/>
          <a:lstStyle/>
          <a:p>
            <a:pPr algn="l"/>
            <a:r>
              <a:rPr lang="nb-NO" altLang="nb-NO" sz="2000" b="1"/>
              <a:t>PL</a:t>
            </a:r>
            <a:r>
              <a:rPr lang="lt-LT" altLang="nb-NO" sz="2000" b="1"/>
              <a:t>YŠINIS KAMPAVORIS </a:t>
            </a:r>
            <a:r>
              <a:rPr lang="nb-NO" altLang="nb-NO" sz="2000" b="1"/>
              <a:t>(NAMINIS VORAS)</a:t>
            </a:r>
            <a:br>
              <a:rPr lang="nb-NO" altLang="nb-NO" sz="2000" b="1"/>
            </a:br>
            <a:r>
              <a:rPr lang="nb-NO" altLang="nb-NO" sz="1400" b="1" i="1">
                <a:solidFill>
                  <a:srgbClr val="C00000"/>
                </a:solidFill>
              </a:rPr>
              <a:t>HUSEDDERKOPP</a:t>
            </a:r>
            <a:br>
              <a:rPr lang="nb-NO" altLang="nb-NO" sz="1400" b="1">
                <a:solidFill>
                  <a:srgbClr val="C00000"/>
                </a:solidFill>
              </a:rPr>
            </a:br>
            <a:r>
              <a:rPr lang="lt-LT" altLang="nb-NO" sz="1400"/>
              <a:t>Ši ilgakojų vorų rūšis gyvena namuose, rūsiuose, sandėliuose. Jie nepavojingi žmogui.</a:t>
            </a:r>
            <a:br>
              <a:rPr lang="nb-NO" altLang="nb-NO" sz="2000" b="1"/>
            </a:br>
            <a:endParaRPr lang="nb-NO" altLang="nb-NO" sz="2000" b="1"/>
          </a:p>
        </p:txBody>
      </p:sp>
      <p:pic>
        <p:nvPicPr>
          <p:cNvPr id="26627" name="Picture 2" descr="Stor husedderkopp er ikke bare stor. Den er stÃ¸rst, mÃ¥lt fra benspissene. ">
            <a:extLst>
              <a:ext uri="{FF2B5EF4-FFF2-40B4-BE49-F238E27FC236}">
                <a16:creationId xmlns:a16="http://schemas.microsoft.com/office/drawing/2014/main" id="{4C4E819E-E4C9-45A5-9DBB-0B82C03EFB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549275"/>
            <a:ext cx="6518275" cy="45259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767B-462E-47EC-B4CD-0DCC813B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ERKĖ</a:t>
            </a:r>
            <a:endParaRPr lang="nb-NO" alt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CEF5B-5249-4398-A59C-03E68BFC0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altLang="nb-NO" sz="1600" b="1" i="1">
                <a:solidFill>
                  <a:srgbClr val="C00000"/>
                </a:solidFill>
              </a:rPr>
              <a:t>FLÅTT</a:t>
            </a:r>
          </a:p>
          <a:p>
            <a:pPr eaLnBrk="1" hangingPunct="1"/>
            <a:r>
              <a:rPr lang="lt-LT" altLang="nb-NO"/>
              <a:t>Erkė yra parazitas, priklausantis vorų giminei.</a:t>
            </a:r>
            <a:endParaRPr lang="nb-NO" altLang="nb-NO"/>
          </a:p>
        </p:txBody>
      </p:sp>
      <p:pic>
        <p:nvPicPr>
          <p:cNvPr id="27652" name="Picture 2" descr="flått">
            <a:extLst>
              <a:ext uri="{FF2B5EF4-FFF2-40B4-BE49-F238E27FC236}">
                <a16:creationId xmlns:a16="http://schemas.microsoft.com/office/drawing/2014/main" id="{15BC4B53-B103-4C95-A606-73F1103F676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r="10083"/>
          <a:stretch>
            <a:fillRect/>
          </a:stretch>
        </p:blipFill>
        <p:spPr>
          <a:xfrm>
            <a:off x="561975" y="692150"/>
            <a:ext cx="3722688" cy="325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 descr="flått full av blod">
            <a:extLst>
              <a:ext uri="{FF2B5EF4-FFF2-40B4-BE49-F238E27FC236}">
                <a16:creationId xmlns:a16="http://schemas.microsoft.com/office/drawing/2014/main" id="{28E95594-86DE-49B9-A43B-1E9D4312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4079875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5">
            <a:extLst>
              <a:ext uri="{FF2B5EF4-FFF2-40B4-BE49-F238E27FC236}">
                <a16:creationId xmlns:a16="http://schemas.microsoft.com/office/drawing/2014/main" id="{3E21E2C1-741B-46AF-9551-618CD470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VABZDŽIAI</a:t>
            </a:r>
            <a:r>
              <a:rPr lang="pl-PL" altLang="nb-NO"/>
              <a:t> - </a:t>
            </a:r>
            <a:r>
              <a:rPr lang="pl-PL" altLang="nb-NO">
                <a:solidFill>
                  <a:srgbClr val="C00000"/>
                </a:solidFill>
              </a:rPr>
              <a:t>INSEKTER</a:t>
            </a:r>
            <a:endParaRPr lang="nb-NO" altLang="nb-NO">
              <a:solidFill>
                <a:srgbClr val="C00000"/>
              </a:solidFill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A48163BA-BE06-4FBE-A4AD-BAB492418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altLang="nb-NO" b="1" dirty="0"/>
              <a:t>Vabzdžiai</a:t>
            </a:r>
            <a:r>
              <a:rPr lang="lt-LT" altLang="nb-NO" dirty="0"/>
              <a:t> yra </a:t>
            </a:r>
            <a:r>
              <a:rPr lang="lt-LT" altLang="nb-NO" dirty="0" err="1"/>
              <a:t>nariuotakojų</a:t>
            </a:r>
            <a:r>
              <a:rPr lang="lt-LT" altLang="nb-NO" dirty="0"/>
              <a:t> tipo klasė. </a:t>
            </a:r>
          </a:p>
          <a:p>
            <a:pPr eaLnBrk="1" hangingPunct="1"/>
            <a:r>
              <a:rPr lang="lt-LT" altLang="nb-NO" dirty="0"/>
              <a:t>Tai gausiausia bestuburių gyvūnų klasė. </a:t>
            </a:r>
          </a:p>
          <a:p>
            <a:pPr eaLnBrk="1" hangingPunct="1"/>
            <a:r>
              <a:rPr lang="lt-LT" altLang="nb-NO" dirty="0"/>
              <a:t>Vabzdžiai sudaro apie 90 proc. visų gyvūnų rūšių</a:t>
            </a:r>
            <a:r>
              <a:rPr lang="nb-NO" altLang="nb-NO" dirty="0"/>
              <a:t>.</a:t>
            </a:r>
            <a:endParaRPr lang="lt-LT" altLang="nb-NO" dirty="0"/>
          </a:p>
          <a:p>
            <a:pPr eaLnBrk="1" hangingPunct="1"/>
            <a:r>
              <a:rPr lang="lt-LT" altLang="nb-NO" dirty="0"/>
              <a:t>Vabzdžių kūnas sudarytas iš 3 dalių: galvos, krūtinės ir pilvelio.</a:t>
            </a:r>
            <a:endParaRPr lang="nb-NO" altLang="nb-NO" dirty="0"/>
          </a:p>
          <a:p>
            <a:pPr eaLnBrk="1" hangingPunct="1"/>
            <a:r>
              <a:rPr lang="nb-NO" altLang="nb-NO" dirty="0"/>
              <a:t>Vabzd</a:t>
            </a:r>
            <a:r>
              <a:rPr lang="lt-LT" altLang="nb-NO" dirty="0" err="1"/>
              <a:t>žiai</a:t>
            </a:r>
            <a:r>
              <a:rPr lang="lt-LT" altLang="nb-NO" dirty="0"/>
              <a:t> turi </a:t>
            </a:r>
            <a:r>
              <a:rPr lang="nb-NO" altLang="nb-NO" dirty="0"/>
              <a:t>6 </a:t>
            </a:r>
            <a:r>
              <a:rPr lang="nb-NO" altLang="nb-NO" dirty="0" err="1"/>
              <a:t>kojas</a:t>
            </a:r>
            <a:r>
              <a:rPr lang="lt-LT" altLang="nb-NO" dirty="0"/>
              <a:t> ir antenas.</a:t>
            </a:r>
          </a:p>
          <a:p>
            <a:pPr eaLnBrk="1" hangingPunct="1"/>
            <a:endParaRPr lang="nb-NO" altLang="nb-NO" dirty="0"/>
          </a:p>
        </p:txBody>
      </p:sp>
      <p:pic>
        <p:nvPicPr>
          <p:cNvPr id="4100" name="Picture 3" descr="tegning av en mygg">
            <a:extLst>
              <a:ext uri="{FF2B5EF4-FFF2-40B4-BE49-F238E27FC236}">
                <a16:creationId xmlns:a16="http://schemas.microsoft.com/office/drawing/2014/main" id="{4E269D2E-6956-4B81-8F97-B65C95AE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863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9137-37B8-4664-BAB7-A4003215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b-NO"/>
              <a:t>SKORPION</a:t>
            </a:r>
            <a:r>
              <a:rPr lang="lt-LT" altLang="nb-NO"/>
              <a:t>AS</a:t>
            </a:r>
            <a:endParaRPr lang="nb-NO" alt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15BF3-141E-4075-989A-A854CF900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l-PL" altLang="nb-NO" sz="1600" b="1" i="1">
                <a:solidFill>
                  <a:srgbClr val="C00000"/>
                </a:solidFill>
              </a:rPr>
              <a:t>SKORPION</a:t>
            </a:r>
          </a:p>
          <a:p>
            <a:pPr eaLnBrk="1" hangingPunct="1"/>
            <a:r>
              <a:rPr lang="lt-LT" altLang="nb-NO"/>
              <a:t>Visi skorpionai gamina nuodus. Nuodais skorpionai paralyžiuoja arba nužudo savo aukas</a:t>
            </a:r>
            <a:endParaRPr lang="nb-NO" altLang="nb-NO"/>
          </a:p>
        </p:txBody>
      </p:sp>
      <p:pic>
        <p:nvPicPr>
          <p:cNvPr id="29700" name="Picture 3" descr="skorpion">
            <a:extLst>
              <a:ext uri="{FF2B5EF4-FFF2-40B4-BE49-F238E27FC236}">
                <a16:creationId xmlns:a16="http://schemas.microsoft.com/office/drawing/2014/main" id="{79C6B62A-FF91-4857-A71E-69EEA67327E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1830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B2357C-EC2E-4FF7-9F74-704542C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Edderkoppdyr VS Insekter</a:t>
            </a:r>
            <a:br>
              <a:rPr lang="lt-LT" altLang="nb-NO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651E75-8BE2-4BEC-9DE8-CF3179147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altLang="nb-NO" b="0" dirty="0">
                <a:latin typeface="Calibri" panose="020F0502020204030204" pitchFamily="34" charset="0"/>
                <a:cs typeface="Arial" panose="020B0604020202020204" pitchFamily="34" charset="0"/>
              </a:rPr>
              <a:t>VORAGYVIAI</a:t>
            </a:r>
            <a:r>
              <a:rPr lang="lt-LT" altLang="nb-NO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nb-NO" dirty="0">
                <a:latin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lt-LT" altLang="nb-NO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nb-NO" b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EDDERKOPPDYR</a:t>
            </a:r>
            <a:endParaRPr lang="nb-NO" b="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A9CE156-C07D-4122-AE2A-39AE2AC49D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nb-NO" dirty="0"/>
              <a:t>Vorai skiriasi nuo vabzdžių savo kūno sudėjimu.</a:t>
            </a:r>
            <a:endParaRPr lang="nb-NO" altLang="nb-NO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nb-NO" dirty="0"/>
          </a:p>
          <a:p>
            <a:pPr eaLnBrk="1" hangingPunct="1">
              <a:spcBef>
                <a:spcPct val="0"/>
              </a:spcBef>
              <a:buNone/>
            </a:pPr>
            <a:r>
              <a:rPr lang="lt-LT" altLang="nb-NO" dirty="0"/>
              <a:t>Dauguma vorų yra </a:t>
            </a:r>
            <a:r>
              <a:rPr lang="nb-NO" altLang="nb-NO" dirty="0" err="1"/>
              <a:t>pl</a:t>
            </a:r>
            <a:r>
              <a:rPr lang="lt-LT" altLang="nb-NO" dirty="0" err="1"/>
              <a:t>ėšrūnai</a:t>
            </a:r>
            <a:r>
              <a:rPr lang="lt-LT" altLang="nb-NO" dirty="0"/>
              <a:t> </a:t>
            </a:r>
            <a:r>
              <a:rPr lang="lt-LT" altLang="nb-NO" b="1" i="1" dirty="0"/>
              <a:t>(</a:t>
            </a:r>
            <a:r>
              <a:rPr lang="lt-LT" altLang="nb-NO" b="1" i="1" dirty="0" err="1"/>
              <a:t>rovdyr</a:t>
            </a:r>
            <a:r>
              <a:rPr lang="lt-LT" altLang="nb-NO" b="1" i="1" dirty="0"/>
              <a:t>).</a:t>
            </a:r>
            <a:endParaRPr lang="nb-NO" altLang="nb-NO" b="1" i="1" dirty="0"/>
          </a:p>
          <a:p>
            <a:pPr eaLnBrk="1" hangingPunct="1">
              <a:spcBef>
                <a:spcPct val="0"/>
              </a:spcBef>
              <a:buNone/>
            </a:pPr>
            <a:endParaRPr lang="lt-LT" altLang="nb-NO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nb-NO" dirty="0"/>
              <a:t>Vabzdžiai turi antenas, o voragyviai - 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 err="1"/>
              <a:t>Vorai</a:t>
            </a:r>
            <a:r>
              <a:rPr lang="nb-NO" altLang="nb-NO" dirty="0"/>
              <a:t> </a:t>
            </a:r>
            <a:r>
              <a:rPr lang="nb-NO" altLang="nb-NO" dirty="0" err="1"/>
              <a:t>vaidina</a:t>
            </a:r>
            <a:r>
              <a:rPr lang="nb-NO" altLang="nb-NO" dirty="0"/>
              <a:t> </a:t>
            </a:r>
            <a:r>
              <a:rPr lang="nb-NO" altLang="nb-NO" dirty="0" err="1"/>
              <a:t>labai</a:t>
            </a:r>
            <a:r>
              <a:rPr lang="nb-NO" altLang="nb-NO" dirty="0"/>
              <a:t> </a:t>
            </a:r>
            <a:r>
              <a:rPr lang="nb-NO" altLang="nb-NO" dirty="0" err="1"/>
              <a:t>svarb</a:t>
            </a:r>
            <a:r>
              <a:rPr lang="lt-LT" altLang="nb-NO" dirty="0"/>
              <a:t>ų vaidmenį gamtoje. </a:t>
            </a:r>
            <a:endParaRPr lang="nb-NO" altLang="nb-NO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FC8E08-8546-4D97-8450-98D52EB79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altLang="nb-NO" b="0" dirty="0">
                <a:latin typeface="Calibri" panose="020F0502020204030204" pitchFamily="34" charset="0"/>
                <a:cs typeface="Arial" panose="020B0604020202020204" pitchFamily="34" charset="0"/>
              </a:rPr>
              <a:t>VABZDŽIAI</a:t>
            </a:r>
            <a:r>
              <a:rPr lang="pl-PL" altLang="nb-NO" b="0" dirty="0">
                <a:latin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pl-PL" altLang="nb-NO" b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INSEKTER</a:t>
            </a:r>
            <a:endParaRPr lang="nb-NO" altLang="nb-NO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162C365-D39A-42A5-B035-5CADCE355A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nb-NO" dirty="0"/>
              <a:t>Vabzdžių kūnas sudarytas iš 3 dalių ir voragyvių iš dviejų.</a:t>
            </a:r>
            <a:endParaRPr lang="nb-NO" altLang="nb-NO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nb-NO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nb-NO" dirty="0"/>
              <a:t>Dauguma vabzdžių turi dvi poras sparnų, o vorai neturi sparnų. </a:t>
            </a:r>
            <a:endParaRPr lang="nb-NO" altLang="nb-NO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nb-NO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nb-NO" dirty="0"/>
              <a:t>Vabzdžiai vaidina labai svarbų vaidmenį gamtoje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774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>
            <a:extLst>
              <a:ext uri="{FF2B5EF4-FFF2-40B4-BE49-F238E27FC236}">
                <a16:creationId xmlns:a16="http://schemas.microsoft.com/office/drawing/2014/main" id="{03DC1FF4-9150-4699-B845-698316A5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DRUGELIS</a:t>
            </a:r>
            <a:endParaRPr lang="nb-NO" altLang="nb-NO"/>
          </a:p>
        </p:txBody>
      </p:sp>
      <p:pic>
        <p:nvPicPr>
          <p:cNvPr id="5123" name="Plassholder for bilde 7">
            <a:extLst>
              <a:ext uri="{FF2B5EF4-FFF2-40B4-BE49-F238E27FC236}">
                <a16:creationId xmlns:a16="http://schemas.microsoft.com/office/drawing/2014/main" id="{008CAE64-7AB4-49D5-9A48-E0327D5A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901811"/>
            <a:ext cx="3959423" cy="2968513"/>
          </a:xfr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A18E21E2-C045-4A25-A311-25D5A914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l-PL" altLang="nb-NO" sz="1600" b="1" i="1" dirty="0">
                <a:solidFill>
                  <a:srgbClr val="C00000"/>
                </a:solidFill>
              </a:rPr>
              <a:t>SOMMERFUGL</a:t>
            </a:r>
            <a:endParaRPr lang="nb-NO" altLang="nb-NO" sz="1600" b="1" i="1" dirty="0">
              <a:solidFill>
                <a:srgbClr val="C00000"/>
              </a:solidFill>
            </a:endParaRPr>
          </a:p>
          <a:p>
            <a:pPr eaLnBrk="1" hangingPunct="1"/>
            <a:r>
              <a:rPr lang="lt-LT" altLang="nb-NO" b="1" dirty="0"/>
              <a:t>Vikšras</a:t>
            </a:r>
            <a:r>
              <a:rPr lang="lt-LT" altLang="nb-NO" dirty="0"/>
              <a:t> – viena iš drugių vystymosi stadijų tarp kiaušinėlio ir lėliukės</a:t>
            </a:r>
            <a:endParaRPr lang="pl-PL" altLang="nb-NO" sz="1200" dirty="0"/>
          </a:p>
          <a:p>
            <a:pPr eaLnBrk="1" hangingPunct="1"/>
            <a:endParaRPr lang="nb-NO" altLang="nb-NO" dirty="0"/>
          </a:p>
        </p:txBody>
      </p:sp>
      <p:sp>
        <p:nvSpPr>
          <p:cNvPr id="5125" name="Rektangel 6">
            <a:extLst>
              <a:ext uri="{FF2B5EF4-FFF2-40B4-BE49-F238E27FC236}">
                <a16:creationId xmlns:a16="http://schemas.microsoft.com/office/drawing/2014/main" id="{036C746B-538B-4BF4-A7CE-148605E7C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500438"/>
            <a:ext cx="2573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pic>
        <p:nvPicPr>
          <p:cNvPr id="5126" name="Picture 2">
            <a:extLst>
              <a:ext uri="{FF2B5EF4-FFF2-40B4-BE49-F238E27FC236}">
                <a16:creationId xmlns:a16="http://schemas.microsoft.com/office/drawing/2014/main" id="{035B84A1-7321-4DBD-8FD9-385DFB16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2" y="917575"/>
            <a:ext cx="4465636" cy="295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C0C8-B3A5-4082-9E92-0924B63E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KANDIS</a:t>
            </a:r>
            <a:r>
              <a:rPr lang="pl-PL" altLang="nb-NO"/>
              <a:t>		</a:t>
            </a:r>
            <a:endParaRPr lang="nb-NO" alt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B68BF-AB43-4378-A60E-8AA24E9DA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l-PL" altLang="nb-NO" sz="1600" b="1" i="1">
                <a:solidFill>
                  <a:srgbClr val="C00000"/>
                </a:solidFill>
              </a:rPr>
              <a:t>NATTSVERMER</a:t>
            </a:r>
          </a:p>
          <a:p>
            <a:pPr eaLnBrk="1" hangingPunct="1"/>
            <a:r>
              <a:rPr lang="lt-LT" altLang="nb-NO"/>
              <a:t>Kandys yra kenkėjai, naikinantys audinius, kailius, uogas, vaisius, javus.</a:t>
            </a:r>
            <a:endParaRPr lang="nb-NO" altLang="nb-NO"/>
          </a:p>
        </p:txBody>
      </p:sp>
      <p:pic>
        <p:nvPicPr>
          <p:cNvPr id="6148" name="Picture 2" descr="foto av en nattsvermer">
            <a:extLst>
              <a:ext uri="{FF2B5EF4-FFF2-40B4-BE49-F238E27FC236}">
                <a16:creationId xmlns:a16="http://schemas.microsoft.com/office/drawing/2014/main" id="{FD979050-DC29-4BDD-9600-D1D3DF3F83C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" b="6375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B7DD-C65E-4C5A-A371-5980F6CC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AMARAS</a:t>
            </a:r>
            <a:endParaRPr lang="nb-NO" alt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96DB9-4309-4499-BC2A-E965AC510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l-PL" altLang="nb-NO" sz="1600" b="1" i="1">
                <a:solidFill>
                  <a:srgbClr val="C00000"/>
                </a:solidFill>
              </a:rPr>
              <a:t>BLADLUS</a:t>
            </a:r>
          </a:p>
          <a:p>
            <a:pPr eaLnBrk="1" hangingPunct="1"/>
            <a:r>
              <a:rPr lang="lt-LT" altLang="nb-NO"/>
              <a:t>Amarai minta augalų sultimis.</a:t>
            </a:r>
            <a:endParaRPr lang="pl-PL" altLang="nb-NO"/>
          </a:p>
          <a:p>
            <a:pPr eaLnBrk="1" hangingPunct="1"/>
            <a:endParaRPr lang="nb-NO" altLang="nb-NO"/>
          </a:p>
        </p:txBody>
      </p:sp>
      <p:pic>
        <p:nvPicPr>
          <p:cNvPr id="8196" name="Picture 2" descr="foto av ei bladlus">
            <a:extLst>
              <a:ext uri="{FF2B5EF4-FFF2-40B4-BE49-F238E27FC236}">
                <a16:creationId xmlns:a16="http://schemas.microsoft.com/office/drawing/2014/main" id="{4ECABCCB-3432-428C-8CC9-E132B0281F4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2493"/>
          <a:stretch>
            <a:fillRect/>
          </a:stretch>
        </p:blipFill>
        <p:spPr>
          <a:xfrm>
            <a:off x="111155" y="493713"/>
            <a:ext cx="4491007" cy="3367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3" descr="foto av bladlus på plantestilken">
            <a:extLst>
              <a:ext uri="{FF2B5EF4-FFF2-40B4-BE49-F238E27FC236}">
                <a16:creationId xmlns:a16="http://schemas.microsoft.com/office/drawing/2014/main" id="{7F2898DC-EE65-4C24-98DC-24DCACCCE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76250"/>
            <a:ext cx="42227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7E45B8-7998-43AA-AD03-E3AF61FF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nb-NO"/>
              <a:t>B</a:t>
            </a:r>
            <a:r>
              <a:rPr lang="lt-LT" altLang="nb-NO"/>
              <a:t>ORUŽĖ</a:t>
            </a:r>
            <a:r>
              <a:rPr lang="pl-PL" altLang="nb-NO"/>
              <a:t>	</a:t>
            </a:r>
            <a:endParaRPr lang="nb-NO" altLang="nb-NO"/>
          </a:p>
        </p:txBody>
      </p:sp>
      <p:pic>
        <p:nvPicPr>
          <p:cNvPr id="10243" name="Plassholder for bilde 4" descr="foto av ei marihøne">
            <a:extLst>
              <a:ext uri="{FF2B5EF4-FFF2-40B4-BE49-F238E27FC236}">
                <a16:creationId xmlns:a16="http://schemas.microsoft.com/office/drawing/2014/main" id="{CBBC6A52-EF80-4614-9ADC-36B7DFC5DC8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r="221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2C03407-15DF-4376-A145-AF88ACAEF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altLang="nb-NO" sz="1600" b="1" i="1">
                <a:solidFill>
                  <a:srgbClr val="C00000"/>
                </a:solidFill>
              </a:rPr>
              <a:t>MARIHØNE</a:t>
            </a:r>
            <a:endParaRPr lang="pl-PL" altLang="nb-NO" sz="1600" b="1" i="1">
              <a:solidFill>
                <a:srgbClr val="C00000"/>
              </a:solidFill>
            </a:endParaRPr>
          </a:p>
          <a:p>
            <a:pPr eaLnBrk="1" hangingPunct="1"/>
            <a:r>
              <a:rPr lang="lt-LT" altLang="nb-NO"/>
              <a:t>Boružės minta amarais</a:t>
            </a:r>
            <a:r>
              <a:rPr lang="pl-PL" altLang="nb-NO"/>
              <a:t>.</a:t>
            </a:r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B405A0-0ACB-487A-A036-6A9D5F69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MU</a:t>
            </a:r>
            <a:r>
              <a:rPr lang="lt-LT" altLang="nb-NO"/>
              <a:t>SĖ</a:t>
            </a:r>
            <a:r>
              <a:rPr lang="nb-NO" altLang="nb-NO"/>
              <a:t>	</a:t>
            </a:r>
          </a:p>
        </p:txBody>
      </p:sp>
      <p:pic>
        <p:nvPicPr>
          <p:cNvPr id="11267" name="Plassholder for bilde 4" descr="foto av ei flue">
            <a:extLst>
              <a:ext uri="{FF2B5EF4-FFF2-40B4-BE49-F238E27FC236}">
                <a16:creationId xmlns:a16="http://schemas.microsoft.com/office/drawing/2014/main" id="{B52A52F0-D0C8-41DE-BC7C-9978886471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" b="7124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43EF093-4CDB-4824-A60D-BA10D7FC9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altLang="nb-NO" sz="1600" b="1" i="1">
                <a:solidFill>
                  <a:srgbClr val="C00000"/>
                </a:solidFill>
              </a:rPr>
              <a:t>FLUE</a:t>
            </a:r>
            <a:endParaRPr lang="pl-PL" altLang="nb-NO" sz="1600" b="1" i="1">
              <a:solidFill>
                <a:srgbClr val="C00000"/>
              </a:solidFill>
            </a:endParaRPr>
          </a:p>
          <a:p>
            <a:pPr eaLnBrk="1" hangingPunct="1"/>
            <a:r>
              <a:rPr lang="lt-LT" altLang="nb-NO"/>
              <a:t>Musės nešioja bakterijas ir platina ligas.</a:t>
            </a:r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4DAEE-7384-43DE-9350-C30FC07A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UODAS</a:t>
            </a:r>
            <a:endParaRPr lang="nb-NO" altLang="nb-NO"/>
          </a:p>
        </p:txBody>
      </p:sp>
      <p:pic>
        <p:nvPicPr>
          <p:cNvPr id="12291" name="Plassholder for bilde 4" descr="foto av en mygg">
            <a:extLst>
              <a:ext uri="{FF2B5EF4-FFF2-40B4-BE49-F238E27FC236}">
                <a16:creationId xmlns:a16="http://schemas.microsoft.com/office/drawing/2014/main" id="{EB472337-7165-44CC-B181-21A994161AC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r="4750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9BDBE-EA2B-46FC-86C8-1653520F5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b-NO" altLang="nb-NO" sz="1600" b="1" i="1">
                <a:solidFill>
                  <a:srgbClr val="C00000"/>
                </a:solidFill>
              </a:rPr>
              <a:t>MYGG</a:t>
            </a:r>
            <a:endParaRPr lang="pl-PL" altLang="nb-NO" sz="1600" b="1" i="1">
              <a:solidFill>
                <a:srgbClr val="C00000"/>
              </a:solidFill>
            </a:endParaRPr>
          </a:p>
          <a:p>
            <a:pPr eaLnBrk="1" hangingPunct="1"/>
            <a:r>
              <a:rPr lang="lt-LT" altLang="nb-NO"/>
              <a:t>Uodų patelės minta krauju, o patinėliai minta augalų nektaru.</a:t>
            </a:r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DF36FA-EA9E-4E0B-8E15-D43215A1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nb-NO"/>
              <a:t>BITĖ</a:t>
            </a:r>
            <a:r>
              <a:rPr lang="nb-NO" altLang="nb-NO"/>
              <a:t>	</a:t>
            </a:r>
          </a:p>
        </p:txBody>
      </p:sp>
      <p:pic>
        <p:nvPicPr>
          <p:cNvPr id="13315" name="Plassholder for bilde 4" descr="avbildet bie">
            <a:extLst>
              <a:ext uri="{FF2B5EF4-FFF2-40B4-BE49-F238E27FC236}">
                <a16:creationId xmlns:a16="http://schemas.microsoft.com/office/drawing/2014/main" id="{BC0953EC-36FB-4FDA-B744-E9F63E0274D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2562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1FA868-3EB3-4BB1-AEA2-CE62A2A5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1600" b="1" i="1" dirty="0">
                <a:solidFill>
                  <a:srgbClr val="C00000"/>
                </a:solidFill>
              </a:rPr>
              <a:t>BIE</a:t>
            </a:r>
            <a:endParaRPr lang="pl-PL" sz="1600" b="1" i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t-LT" dirty="0"/>
              <a:t>Bitės apdulkina gėles. Jos taip pat neša medų.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t-LT" dirty="0"/>
              <a:t>Vieną kartą įgėlusi bitė numiršta.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431</Words>
  <Application>Microsoft Office PowerPoint</Application>
  <PresentationFormat>Skjermfremvisning (4:3)</PresentationFormat>
  <Paragraphs>97</Paragraphs>
  <Slides>21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4" baseType="lpstr">
      <vt:lpstr>Calibri</vt:lpstr>
      <vt:lpstr>Arial</vt:lpstr>
      <vt:lpstr>Office-tema</vt:lpstr>
      <vt:lpstr>Vabzdžiai ir vorai</vt:lpstr>
      <vt:lpstr>VABZDŽIAI - INSEKTER</vt:lpstr>
      <vt:lpstr>DRUGELIS</vt:lpstr>
      <vt:lpstr>KANDIS  </vt:lpstr>
      <vt:lpstr>AMARAS</vt:lpstr>
      <vt:lpstr>BORUŽĖ </vt:lpstr>
      <vt:lpstr>MUSĖ </vt:lpstr>
      <vt:lpstr>UODAS</vt:lpstr>
      <vt:lpstr>BITĖ </vt:lpstr>
      <vt:lpstr>ŠIRŠĖ</vt:lpstr>
      <vt:lpstr>KOLORADO VABALAS</vt:lpstr>
      <vt:lpstr>SKRUZDĖS </vt:lpstr>
      <vt:lpstr>ŽIOGAS</vt:lpstr>
      <vt:lpstr>LAUMŽIRGIS</vt:lpstr>
      <vt:lpstr>KAMANĖ</vt:lpstr>
      <vt:lpstr>  VORAGYVIAI - EDDERKOPPDYR  </vt:lpstr>
      <vt:lpstr>VORAS KRYŽIUOTIS</vt:lpstr>
      <vt:lpstr>PLYŠINIS KAMPAVORIS (NAMINIS VORAS) HUSEDDERKOPP Ši ilgakojų vorų rūšis gyvena namuose, rūsiuose, sandėliuose. Jie nepavojingi žmogui. </vt:lpstr>
      <vt:lpstr>ERKĖ</vt:lpstr>
      <vt:lpstr>SKORPIONAS</vt:lpstr>
      <vt:lpstr>Edderkoppdyr VS Insekter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Vabzdziai ir vorai</dc:title>
  <dc:creator>Renalda Bruziene</dc:creator>
  <cp:lastModifiedBy>Bruziene, Renalda</cp:lastModifiedBy>
  <cp:revision>96</cp:revision>
  <dcterms:created xsi:type="dcterms:W3CDTF">2012-05-12T21:05:56Z</dcterms:created>
  <dcterms:modified xsi:type="dcterms:W3CDTF">2022-04-07T21:29:48Z</dcterms:modified>
</cp:coreProperties>
</file>