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handoutMasterIdLst>
    <p:handoutMasterId r:id="rId22"/>
  </p:handoutMasterIdLst>
  <p:sldIdLst>
    <p:sldId id="256" r:id="rId5"/>
    <p:sldId id="282" r:id="rId6"/>
    <p:sldId id="260" r:id="rId7"/>
    <p:sldId id="283" r:id="rId8"/>
    <p:sldId id="262" r:id="rId9"/>
    <p:sldId id="285" r:id="rId10"/>
    <p:sldId id="258" r:id="rId11"/>
    <p:sldId id="286" r:id="rId12"/>
    <p:sldId id="261" r:id="rId13"/>
    <p:sldId id="287" r:id="rId14"/>
    <p:sldId id="263" r:id="rId15"/>
    <p:sldId id="289" r:id="rId16"/>
    <p:sldId id="265" r:id="rId17"/>
    <p:sldId id="290" r:id="rId18"/>
    <p:sldId id="271" r:id="rId19"/>
    <p:sldId id="281" r:id="rId20"/>
  </p:sldIdLst>
  <p:sldSz cx="9906000" cy="6858000" type="A4"/>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C"/>
    <a:srgbClr val="6B3727"/>
    <a:srgbClr val="A86721"/>
    <a:srgbClr val="96476B"/>
    <a:srgbClr val="171310"/>
    <a:srgbClr val="FEF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55"/>
    <p:restoredTop sz="94694"/>
  </p:normalViewPr>
  <p:slideViewPr>
    <p:cSldViewPr snapToGrid="0" snapToObjects="1">
      <p:cViewPr varScale="1">
        <p:scale>
          <a:sx n="108" d="100"/>
          <a:sy n="108" d="100"/>
        </p:scale>
        <p:origin x="1002" y="10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nb-NO"/>
              <a:t>www.morsmal.no                                                                                Norsk- nynorsk</a:t>
            </a:r>
          </a:p>
        </p:txBody>
      </p:sp>
      <p:sp>
        <p:nvSpPr>
          <p:cNvPr id="3" name="Plassholder for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444CE1-DE1E-47EB-84DA-3F76C0351B63}" type="datetimeFigureOut">
              <a:rPr lang="nb-NO" smtClean="0"/>
              <a:t>09.03.2023</a:t>
            </a:fld>
            <a:endParaRPr lang="nb-NO"/>
          </a:p>
        </p:txBody>
      </p:sp>
      <p:sp>
        <p:nvSpPr>
          <p:cNvPr id="4" name="Plassholder for bunn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107570-8753-4514-A178-E51A8124EA3A}" type="slidenum">
              <a:rPr lang="nb-NO" smtClean="0"/>
              <a:t>‹#›</a:t>
            </a:fld>
            <a:endParaRPr lang="nb-NO"/>
          </a:p>
        </p:txBody>
      </p:sp>
    </p:spTree>
    <p:extLst>
      <p:ext uri="{BB962C8B-B14F-4D97-AF65-F5344CB8AC3E}">
        <p14:creationId xmlns:p14="http://schemas.microsoft.com/office/powerpoint/2010/main" val="15532880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nb-NO"/>
              <a:t>www.morsmal.no                                                                                Norsk- nynorsk</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ABBD2-44DC-8246-8BD9-82861BB28E8A}" type="datetimeFigureOut">
              <a:rPr lang="nb-NO" smtClean="0"/>
              <a:t>09.03.2023</a:t>
            </a:fld>
            <a:endParaRPr lang="nb-NO"/>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BDC2-656A-D04E-B787-16FAF3705B71}" type="slidenum">
              <a:rPr lang="nb-NO" smtClean="0"/>
              <a:t>‹#›</a:t>
            </a:fld>
            <a:endParaRPr lang="nb-NO"/>
          </a:p>
        </p:txBody>
      </p:sp>
    </p:spTree>
    <p:extLst>
      <p:ext uri="{BB962C8B-B14F-4D97-AF65-F5344CB8AC3E}">
        <p14:creationId xmlns:p14="http://schemas.microsoft.com/office/powerpoint/2010/main" val="405680639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0882F3-E51D-4550-B762-ACECA5A62AFE}" type="datetime1">
              <a:rPr lang="nb-NO" smtClean="0"/>
              <a:t>09.03.2023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1629601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16FDAA-EDCE-4A69-A826-0A43D508C7A2}" type="datetime1">
              <a:rPr lang="nb-NO" smtClean="0"/>
              <a:t>09.03.2023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426130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4427D43-3827-4949-8F24-462A68072F5F}" type="datetime1">
              <a:rPr lang="nb-NO" smtClean="0"/>
              <a:t>09.03.2023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351388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B64F26-DA12-4946-AC43-D8BCE8C26597}" type="datetime1">
              <a:rPr lang="nb-NO" smtClean="0"/>
              <a:t>09.03.2023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332372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FFD4AB-A50F-4928-A9A5-D8150B16155E}" type="datetime1">
              <a:rPr lang="nb-NO" smtClean="0"/>
              <a:t>09.03.2023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88420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1EE25D-3B01-42A7-BDFE-ED5C0FAC55DE}" type="datetime1">
              <a:rPr lang="nb-NO" smtClean="0"/>
              <a:t>09.03.2023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274314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250AD4-AEAB-45C2-9229-088673BE2251}" type="datetime1">
              <a:rPr lang="nb-NO" smtClean="0"/>
              <a:t>09.03.2023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225067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3E70F2-2094-41AF-A11E-7333486D65DF}" type="datetime1">
              <a:rPr lang="nb-NO" smtClean="0"/>
              <a:t>09.03.2023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13495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9D27C-DCE4-44CE-A259-370AAF2BA082}" type="datetime1">
              <a:rPr lang="nb-NO" smtClean="0"/>
              <a:t>09.03.2023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227900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3303EB-0B50-42E0-A0E6-FD3A5B5859EB}" type="datetime1">
              <a:rPr lang="nb-NO" smtClean="0"/>
              <a:t>09.03.2023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219367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11DE3C-ADE4-4123-B159-EAD51AA5A9C2}" type="datetime1">
              <a:rPr lang="nb-NO" smtClean="0"/>
              <a:t>09.03.2023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E24C39F2-75BF-B440-8822-96ACFAECD3CD}" type="slidenum">
              <a:rPr lang="nb-NO" smtClean="0"/>
              <a:t>‹#›</a:t>
            </a:fld>
            <a:endParaRPr lang="nb-NO"/>
          </a:p>
        </p:txBody>
      </p:sp>
    </p:spTree>
    <p:extLst>
      <p:ext uri="{BB962C8B-B14F-4D97-AF65-F5344CB8AC3E}">
        <p14:creationId xmlns:p14="http://schemas.microsoft.com/office/powerpoint/2010/main" val="414947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D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DB29E-B53A-4514-B7B6-810AEA84DDE5}" type="datetime1">
              <a:rPr lang="nb-NO" smtClean="0"/>
              <a:t>09.03.2023</a:t>
            </a:fld>
            <a:endParaRPr lang="nb-NO"/>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39F2-75BF-B440-8822-96ACFAECD3CD}" type="slidenum">
              <a:rPr lang="nb-NO" smtClean="0"/>
              <a:t>‹#›</a:t>
            </a:fld>
            <a:endParaRPr lang="nb-NO"/>
          </a:p>
        </p:txBody>
      </p:sp>
    </p:spTree>
    <p:extLst>
      <p:ext uri="{BB962C8B-B14F-4D97-AF65-F5344CB8AC3E}">
        <p14:creationId xmlns:p14="http://schemas.microsoft.com/office/powerpoint/2010/main" val="3755464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E25ADA26-7BB5-6946-8D9E-659CF29DB9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8591" y="365127"/>
            <a:ext cx="8957423" cy="5971616"/>
          </a:xfrm>
          <a:prstGeom prst="rect">
            <a:avLst/>
          </a:prstGeom>
          <a:ln>
            <a:noFill/>
          </a:ln>
          <a:effectLst>
            <a:softEdge rad="112500"/>
          </a:effectLst>
        </p:spPr>
      </p:pic>
      <p:sp>
        <p:nvSpPr>
          <p:cNvPr id="3" name="TekstSylinder 2">
            <a:extLst>
              <a:ext uri="{C183D7F6-B498-43B3-948B-1728B52AA6E4}">
                <adec:decorative xmlns:adec="http://schemas.microsoft.com/office/drawing/2017/decorative" val="1"/>
              </a:ext>
            </a:extLst>
          </p:cNvPr>
          <p:cNvSpPr txBox="1"/>
          <p:nvPr/>
        </p:nvSpPr>
        <p:spPr>
          <a:xfrm>
            <a:off x="148945" y="18694"/>
            <a:ext cx="2126512" cy="400110"/>
          </a:xfrm>
          <a:prstGeom prst="rect">
            <a:avLst/>
          </a:prstGeom>
          <a:noFill/>
        </p:spPr>
        <p:txBody>
          <a:bodyPr wrap="square" rtlCol="0">
            <a:spAutoFit/>
          </a:bodyPr>
          <a:lstStyle/>
          <a:p>
            <a:r>
              <a:rPr lang="nb-NO" sz="2000" dirty="0"/>
              <a:t>morsmal.no</a:t>
            </a:r>
            <a:r>
              <a:rPr lang="nb-NO" sz="2000" dirty="0">
                <a:solidFill>
                  <a:schemeClr val="tx1">
                    <a:lumMod val="65000"/>
                    <a:lumOff val="35000"/>
                  </a:schemeClr>
                </a:solidFill>
              </a:rPr>
              <a:t>                                                                                        </a:t>
            </a:r>
          </a:p>
        </p:txBody>
      </p:sp>
      <p:sp>
        <p:nvSpPr>
          <p:cNvPr id="2" name="Plassholder for lysbildenummer 1">
            <a:extLst>
              <a:ext uri="{C183D7F6-B498-43B3-948B-1728B52AA6E4}">
                <adec:decorative xmlns:adec="http://schemas.microsoft.com/office/drawing/2017/decorative" val="1"/>
              </a:ext>
            </a:extLst>
          </p:cNvPr>
          <p:cNvSpPr>
            <a:spLocks noGrp="1"/>
          </p:cNvSpPr>
          <p:nvPr>
            <p:ph type="sldNum" sz="quarter" idx="12"/>
          </p:nvPr>
        </p:nvSpPr>
        <p:spPr/>
        <p:txBody>
          <a:bodyPr/>
          <a:lstStyle/>
          <a:p>
            <a:fld id="{E24C39F2-75BF-B440-8822-96ACFAECD3CD}" type="slidenum">
              <a:rPr lang="nb-NO" smtClean="0"/>
              <a:t>1</a:t>
            </a:fld>
            <a:endParaRPr lang="nb-NO"/>
          </a:p>
        </p:txBody>
      </p:sp>
      <p:sp>
        <p:nvSpPr>
          <p:cNvPr id="5" name="TekstSylinder 4">
            <a:extLst>
              <a:ext uri="{C183D7F6-B498-43B3-948B-1728B52AA6E4}">
                <adec:decorative xmlns:adec="http://schemas.microsoft.com/office/drawing/2017/decorative" val="0"/>
              </a:ext>
            </a:extLst>
          </p:cNvPr>
          <p:cNvSpPr txBox="1"/>
          <p:nvPr/>
        </p:nvSpPr>
        <p:spPr>
          <a:xfrm>
            <a:off x="7192039" y="18694"/>
            <a:ext cx="2673621" cy="400110"/>
          </a:xfrm>
          <a:prstGeom prst="rect">
            <a:avLst/>
          </a:prstGeom>
          <a:noFill/>
        </p:spPr>
        <p:txBody>
          <a:bodyPr wrap="square" rtlCol="0">
            <a:spAutoFit/>
          </a:bodyPr>
          <a:lstStyle/>
          <a:p>
            <a:r>
              <a:rPr lang="nb-NO" sz="2000" dirty="0"/>
              <a:t>Ukrainsk/ norsk-bokmål</a:t>
            </a:r>
          </a:p>
        </p:txBody>
      </p:sp>
      <p:sp>
        <p:nvSpPr>
          <p:cNvPr id="6" name="Tittel 5">
            <a:extLst>
              <a:ext uri="{C183D7F6-B498-43B3-948B-1728B52AA6E4}">
                <adec:decorative xmlns:adec="http://schemas.microsoft.com/office/drawing/2017/decorative" val="1"/>
              </a:ext>
            </a:extLst>
          </p:cNvPr>
          <p:cNvSpPr>
            <a:spLocks noGrp="1"/>
          </p:cNvSpPr>
          <p:nvPr>
            <p:ph type="title"/>
          </p:nvPr>
        </p:nvSpPr>
        <p:spPr/>
        <p:txBody>
          <a:bodyPr/>
          <a:lstStyle/>
          <a:p>
            <a:r>
              <a:rPr lang="nb-NO" dirty="0"/>
              <a:t>Bilde 1</a:t>
            </a:r>
          </a:p>
        </p:txBody>
      </p:sp>
      <p:sp>
        <p:nvSpPr>
          <p:cNvPr id="4" name="Rektangel 3"/>
          <p:cNvSpPr/>
          <p:nvPr/>
        </p:nvSpPr>
        <p:spPr>
          <a:xfrm>
            <a:off x="1469270" y="5675037"/>
            <a:ext cx="7448925" cy="1046440"/>
          </a:xfrm>
          <a:prstGeom prst="rect">
            <a:avLst/>
          </a:prstGeom>
        </p:spPr>
        <p:txBody>
          <a:bodyPr wrap="square">
            <a:spAutoFit/>
          </a:bodyPr>
          <a:lstStyle/>
          <a:p>
            <a:pPr algn="ctr"/>
            <a:r>
              <a:rPr lang="ru-RU" sz="4400" b="0" i="0" dirty="0">
                <a:solidFill>
                  <a:srgbClr val="000000"/>
                </a:solidFill>
                <a:effectLst/>
                <a:latin typeface="Calibri" panose="020F0502020204030204" pitchFamily="34" charset="0"/>
              </a:rPr>
              <a:t>Багатій і фермер - </a:t>
            </a:r>
            <a:r>
              <a:rPr lang="ru-RU" sz="2400" b="0" i="0" dirty="0">
                <a:solidFill>
                  <a:srgbClr val="000000"/>
                </a:solidFill>
                <a:effectLst/>
                <a:latin typeface="Calibri" panose="020F0502020204030204" pitchFamily="34" charset="0"/>
              </a:rPr>
              <a:t>казка з Марокко</a:t>
            </a:r>
            <a:endParaRPr lang="nb-NO" sz="2400" b="0" i="0" dirty="0">
              <a:solidFill>
                <a:srgbClr val="000000"/>
              </a:solidFill>
              <a:effectLst/>
              <a:latin typeface="Calibri" panose="020F0502020204030204" pitchFamily="34" charset="0"/>
            </a:endParaRPr>
          </a:p>
          <a:p>
            <a:pPr algn="ctr"/>
            <a:r>
              <a:rPr lang="nb-NO" dirty="0">
                <a:solidFill>
                  <a:srgbClr val="000000"/>
                </a:solidFill>
                <a:latin typeface="Calibri" panose="020F0502020204030204" pitchFamily="34" charset="0"/>
              </a:rPr>
              <a:t>Den rike mannen og bonden- et eventyr fra Marokko</a:t>
            </a:r>
            <a:r>
              <a:rPr lang="ru-RU" sz="1800" b="0" i="0" dirty="0">
                <a:solidFill>
                  <a:srgbClr val="000000"/>
                </a:solidFill>
                <a:effectLst/>
                <a:latin typeface="Calibri" panose="020F0502020204030204" pitchFamily="34" charset="0"/>
              </a:rPr>
              <a:t> </a:t>
            </a:r>
            <a:endParaRPr lang="nb-NO" sz="2000" dirty="0"/>
          </a:p>
        </p:txBody>
      </p:sp>
    </p:spTree>
    <p:extLst>
      <p:ext uri="{BB962C8B-B14F-4D97-AF65-F5344CB8AC3E}">
        <p14:creationId xmlns:p14="http://schemas.microsoft.com/office/powerpoint/2010/main" val="2136689737"/>
      </p:ext>
    </p:extLst>
  </p:cSld>
  <p:clrMapOvr>
    <a:masterClrMapping/>
  </p:clrMapOvr>
  <mc:AlternateContent xmlns:mc="http://schemas.openxmlformats.org/markup-compatibility/2006" xmlns:p14="http://schemas.microsoft.com/office/powerpoint/2010/main">
    <mc:Choice Requires="p14">
      <p:transition spd="slow" p14:dur="2000" advTm="5532"/>
    </mc:Choice>
    <mc:Fallback xmlns="">
      <p:transition spd="slow" advTm="5532"/>
    </mc:Fallback>
  </mc:AlternateContent>
  <p:extLst>
    <p:ext uri="{E180D4A7-C9FB-4DFB-919C-405C955672EB}">
      <p14:showEvtLst xmlns:p14="http://schemas.microsoft.com/office/powerpoint/2010/main">
        <p14:playEvt time="24"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E24C39F2-75BF-B440-8822-96ACFAECD3CD}" type="slidenum">
              <a:rPr lang="nb-NO" smtClean="0"/>
              <a:t>10</a:t>
            </a:fld>
            <a:endParaRPr lang="nb-NO"/>
          </a:p>
        </p:txBody>
      </p:sp>
      <p:sp>
        <p:nvSpPr>
          <p:cNvPr id="2" name="Tittel 1" hidden="1"/>
          <p:cNvSpPr>
            <a:spLocks noGrp="1"/>
          </p:cNvSpPr>
          <p:nvPr>
            <p:ph type="title"/>
          </p:nvPr>
        </p:nvSpPr>
        <p:spPr/>
        <p:txBody>
          <a:bodyPr/>
          <a:lstStyle/>
          <a:p>
            <a:r>
              <a:rPr lang="nb-NO" dirty="0"/>
              <a:t>Bilde 10</a:t>
            </a:r>
          </a:p>
        </p:txBody>
      </p:sp>
      <p:sp>
        <p:nvSpPr>
          <p:cNvPr id="3" name="Rektangel 2"/>
          <p:cNvSpPr/>
          <p:nvPr/>
        </p:nvSpPr>
        <p:spPr>
          <a:xfrm>
            <a:off x="281762" y="4341507"/>
            <a:ext cx="9505508" cy="2031325"/>
          </a:xfrm>
          <a:prstGeom prst="rect">
            <a:avLst/>
          </a:prstGeom>
        </p:spPr>
        <p:txBody>
          <a:bodyPr wrap="square">
            <a:spAutoFit/>
          </a:bodyPr>
          <a:lstStyle/>
          <a:p>
            <a:pPr>
              <a:lnSpc>
                <a:spcPct val="150000"/>
              </a:lnSpc>
            </a:pPr>
            <a:r>
              <a:rPr lang="nb-NO" sz="1200" dirty="0">
                <a:latin typeface="Verdana" panose="020B0604030504040204" pitchFamily="34" charset="0"/>
                <a:ea typeface="Verdana" panose="020B0604030504040204" pitchFamily="34" charset="0"/>
                <a:cs typeface="Arial" panose="020B0604020202020204" pitchFamily="34" charset="0"/>
              </a:rPr>
              <a:t>I retten fortalte den rike mannen at han gikk rundt på basaren og hørte ingen ting da bonden kom mot han, fordi bonden ikke varslet han. «Bonden ødela mine klær med vilje,» sa den rike mannen. «Hvorfor skulle bonden gjøre noe slikt?» spurte dommeren. «Fordi bonden var sjalu på meg som har finere klær enn ham,» svarte rikmannen.</a:t>
            </a:r>
          </a:p>
          <a:p>
            <a:pPr>
              <a:lnSpc>
                <a:spcPct val="150000"/>
              </a:lnSpc>
            </a:pPr>
            <a:r>
              <a:rPr lang="nb-NO" sz="1200" dirty="0">
                <a:latin typeface="Verdana" panose="020B0604030504040204" pitchFamily="34" charset="0"/>
                <a:ea typeface="Verdana" panose="020B0604030504040204" pitchFamily="34" charset="0"/>
                <a:cs typeface="Arial" panose="020B0604020202020204" pitchFamily="34" charset="0"/>
              </a:rPr>
              <a:t>Deretter spurte dommeren bonden: «Hvorfor ødela du klærne til den rike mannen?» Bonden stod musestille og sa ikke ett eneste ord. «Hørte du ikke? Hvorfor ødela du klærne til den rike mannen?» gjentok dommeren. Bonden sa fortsatt ingenting. «Jeg gjentar: hvorfor ødela du klærne til den rike mannen?» sa dommeren. Men fortsatt kom det ikke et eneste pip fra bonden. </a:t>
            </a:r>
            <a:endParaRPr lang="nb-NO" sz="1200" dirty="0">
              <a:latin typeface="Verdana" panose="020B0604030504040204" pitchFamily="34" charset="0"/>
              <a:ea typeface="Verdana" panose="020B0604030504040204" pitchFamily="34" charset="0"/>
            </a:endParaRPr>
          </a:p>
        </p:txBody>
      </p:sp>
      <p:sp>
        <p:nvSpPr>
          <p:cNvPr id="6" name="Rektangel 5"/>
          <p:cNvSpPr/>
          <p:nvPr/>
        </p:nvSpPr>
        <p:spPr>
          <a:xfrm>
            <a:off x="281762" y="365127"/>
            <a:ext cx="9505508" cy="3290581"/>
          </a:xfrm>
          <a:prstGeom prst="rect">
            <a:avLst/>
          </a:prstGeom>
        </p:spPr>
        <p:txBody>
          <a:bodyPr wrap="square">
            <a:spAutoFit/>
          </a:bodyPr>
          <a:lstStyle/>
          <a:p>
            <a:pPr>
              <a:lnSpc>
                <a:spcPct val="150000"/>
              </a:lnSpc>
              <a:spcAft>
                <a:spcPts val="0"/>
              </a:spcAft>
            </a:pPr>
            <a:r>
              <a:rPr lang="ru-RU" sz="1400" dirty="0">
                <a:ea typeface="Calibri" panose="020F0502020204030204" pitchFamily="34" charset="0"/>
                <a:cs typeface="Arial" panose="020B0604020202020204" pitchFamily="34" charset="0"/>
              </a:rPr>
              <a:t>На суді багатій розповів, що йшов по базару і нічого не чув, коли на нього наштовхнувся фермер, бо фермер його не попередив. «Фермер навмисне зіпсував мій одяг», сказав багатій.  </a:t>
            </a:r>
          </a:p>
          <a:p>
            <a:pPr>
              <a:lnSpc>
                <a:spcPct val="150000"/>
              </a:lnSpc>
              <a:spcAft>
                <a:spcPts val="0"/>
              </a:spcAft>
            </a:pPr>
            <a:r>
              <a:rPr lang="ru-RU" sz="1400" dirty="0">
                <a:ea typeface="Calibri" panose="020F0502020204030204" pitchFamily="34" charset="0"/>
                <a:cs typeface="Arial" panose="020B0604020202020204" pitchFamily="34" charset="0"/>
              </a:rPr>
              <a:t>“Але навіщо фермеру таке робити?” запитав суддя. </a:t>
            </a:r>
          </a:p>
          <a:p>
            <a:pPr>
              <a:lnSpc>
                <a:spcPct val="150000"/>
              </a:lnSpc>
              <a:spcAft>
                <a:spcPts val="0"/>
              </a:spcAft>
            </a:pPr>
            <a:r>
              <a:rPr lang="ru-RU" sz="1400" dirty="0">
                <a:ea typeface="Calibri" panose="020F0502020204030204" pitchFamily="34" charset="0"/>
                <a:cs typeface="Arial" panose="020B0604020202020204" pitchFamily="34" charset="0"/>
              </a:rPr>
              <a:t>«Фермер заздрить мені, тому що я маю кращий одяг, ніж він», — відповів багатій. Потім суддя запитав фермера: — Навіщо ти зіпсував одяг багатія? </a:t>
            </a:r>
          </a:p>
          <a:p>
            <a:pPr>
              <a:lnSpc>
                <a:spcPct val="150000"/>
              </a:lnSpc>
              <a:spcAft>
                <a:spcPts val="0"/>
              </a:spcAft>
            </a:pPr>
            <a:r>
              <a:rPr lang="ru-RU" sz="1400" dirty="0">
                <a:ea typeface="Calibri" panose="020F0502020204030204" pitchFamily="34" charset="0"/>
                <a:cs typeface="Arial" panose="020B0604020202020204" pitchFamily="34" charset="0"/>
              </a:rPr>
              <a:t>Фермер стояв нерухомо і не сказав жодного слова.  </a:t>
            </a:r>
          </a:p>
          <a:p>
            <a:pPr>
              <a:lnSpc>
                <a:spcPct val="150000"/>
              </a:lnSpc>
              <a:spcAft>
                <a:spcPts val="0"/>
              </a:spcAft>
            </a:pPr>
            <a:r>
              <a:rPr lang="ru-RU" sz="1400" dirty="0">
                <a:ea typeface="Calibri" panose="020F0502020204030204" pitchFamily="34" charset="0"/>
                <a:cs typeface="Arial" panose="020B0604020202020204" pitchFamily="34" charset="0"/>
              </a:rPr>
              <a:t>«Ти що не чуєш? Чому ти зіпсував одяг багатія?» повторив суддя.  </a:t>
            </a:r>
          </a:p>
          <a:p>
            <a:pPr>
              <a:lnSpc>
                <a:spcPct val="150000"/>
              </a:lnSpc>
              <a:spcAft>
                <a:spcPts val="0"/>
              </a:spcAft>
            </a:pPr>
            <a:r>
              <a:rPr lang="ru-RU" sz="1400" dirty="0">
                <a:ea typeface="Calibri" panose="020F0502020204030204" pitchFamily="34" charset="0"/>
                <a:cs typeface="Arial" panose="020B0604020202020204" pitchFamily="34" charset="0"/>
              </a:rPr>
              <a:t>Фермер знову нічого не сказав. </a:t>
            </a:r>
          </a:p>
          <a:p>
            <a:pPr>
              <a:lnSpc>
                <a:spcPct val="150000"/>
              </a:lnSpc>
              <a:spcAft>
                <a:spcPts val="0"/>
              </a:spcAft>
            </a:pPr>
            <a:r>
              <a:rPr lang="ru-RU" sz="1400" dirty="0">
                <a:ea typeface="Calibri" panose="020F0502020204030204" pitchFamily="34" charset="0"/>
                <a:cs typeface="Arial" panose="020B0604020202020204" pitchFamily="34" charset="0"/>
              </a:rPr>
              <a:t>«Я повторюю: «Навіщо ти зіпсував одяг багатія?» — голосно й сердито сказав суддя. Але від фермера знову не пролунало жодного звуку. </a:t>
            </a:r>
            <a:endParaRPr lang="nb-NO" sz="14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5221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sjon av den rike mannen som peker på bonden forran en dommer." title="Anklagelsen">
            <a:extLst>
              <a:ext uri="{FF2B5EF4-FFF2-40B4-BE49-F238E27FC236}">
                <a16:creationId xmlns:a16="http://schemas.microsoft.com/office/drawing/2014/main" id="{B2CF3D7F-665A-8442-B120-E55E052B6C64}"/>
              </a:ext>
            </a:extLst>
          </p:cNvPr>
          <p:cNvPicPr>
            <a:picLocks noChangeAspect="1"/>
          </p:cNvPicPr>
          <p:nvPr/>
        </p:nvPicPr>
        <p:blipFill>
          <a:blip r:embed="rId2"/>
          <a:stretch>
            <a:fillRect/>
          </a:stretch>
        </p:blipFill>
        <p:spPr>
          <a:xfrm>
            <a:off x="123549" y="184934"/>
            <a:ext cx="9676165" cy="6534552"/>
          </a:xfrm>
          <a:prstGeom prst="rect">
            <a:avLst/>
          </a:prstGeom>
        </p:spPr>
      </p:pic>
      <p:sp>
        <p:nvSpPr>
          <p:cNvPr id="3" name="Plassholder for lysbildenummer 2"/>
          <p:cNvSpPr>
            <a:spLocks noGrp="1"/>
          </p:cNvSpPr>
          <p:nvPr>
            <p:ph type="sldNum" sz="quarter" idx="12"/>
          </p:nvPr>
        </p:nvSpPr>
        <p:spPr/>
        <p:txBody>
          <a:bodyPr/>
          <a:lstStyle/>
          <a:p>
            <a:fld id="{E24C39F2-75BF-B440-8822-96ACFAECD3CD}" type="slidenum">
              <a:rPr lang="nb-NO" smtClean="0"/>
              <a:t>11</a:t>
            </a:fld>
            <a:endParaRPr lang="nb-NO"/>
          </a:p>
        </p:txBody>
      </p:sp>
      <p:sp>
        <p:nvSpPr>
          <p:cNvPr id="4" name="Tittel 3" hidden="1"/>
          <p:cNvSpPr>
            <a:spLocks noGrp="1"/>
          </p:cNvSpPr>
          <p:nvPr>
            <p:ph type="title"/>
          </p:nvPr>
        </p:nvSpPr>
        <p:spPr/>
        <p:txBody>
          <a:bodyPr/>
          <a:lstStyle/>
          <a:p>
            <a:r>
              <a:rPr lang="nb-NO" dirty="0"/>
              <a:t>Bilde 11</a:t>
            </a:r>
          </a:p>
        </p:txBody>
      </p:sp>
    </p:spTree>
    <p:extLst>
      <p:ext uri="{BB962C8B-B14F-4D97-AF65-F5344CB8AC3E}">
        <p14:creationId xmlns:p14="http://schemas.microsoft.com/office/powerpoint/2010/main" val="2453398815"/>
      </p:ext>
    </p:extLst>
  </p:cSld>
  <p:clrMapOvr>
    <a:masterClrMapping/>
  </p:clrMapOvr>
  <mc:AlternateContent xmlns:mc="http://schemas.openxmlformats.org/markup-compatibility/2006" xmlns:p14="http://schemas.microsoft.com/office/powerpoint/2010/main">
    <mc:Choice Requires="p14">
      <p:transition spd="slow" p14:dur="2000" advTm="23665"/>
    </mc:Choice>
    <mc:Fallback xmlns="">
      <p:transition spd="slow" advTm="2366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E24C39F2-75BF-B440-8822-96ACFAECD3CD}" type="slidenum">
              <a:rPr lang="nb-NO" smtClean="0"/>
              <a:t>12</a:t>
            </a:fld>
            <a:endParaRPr lang="nb-NO"/>
          </a:p>
        </p:txBody>
      </p:sp>
      <p:sp>
        <p:nvSpPr>
          <p:cNvPr id="2" name="Tittel 1" hidden="1"/>
          <p:cNvSpPr>
            <a:spLocks noGrp="1"/>
          </p:cNvSpPr>
          <p:nvPr>
            <p:ph type="title"/>
          </p:nvPr>
        </p:nvSpPr>
        <p:spPr/>
        <p:txBody>
          <a:bodyPr/>
          <a:lstStyle/>
          <a:p>
            <a:r>
              <a:rPr lang="nb-NO" dirty="0"/>
              <a:t>Bilde 12</a:t>
            </a:r>
          </a:p>
        </p:txBody>
      </p:sp>
      <p:sp>
        <p:nvSpPr>
          <p:cNvPr id="3" name="Rektangel 2"/>
          <p:cNvSpPr/>
          <p:nvPr/>
        </p:nvSpPr>
        <p:spPr>
          <a:xfrm>
            <a:off x="532182" y="3446860"/>
            <a:ext cx="9016408" cy="1341457"/>
          </a:xfrm>
          <a:prstGeom prst="rect">
            <a:avLst/>
          </a:prstGeom>
        </p:spPr>
        <p:txBody>
          <a:bodyPr wrap="square">
            <a:spAutoFit/>
          </a:bodyPr>
          <a:lstStyle/>
          <a:p>
            <a:pPr>
              <a:lnSpc>
                <a:spcPct val="150000"/>
              </a:lnSpc>
              <a:spcAft>
                <a:spcPts val="800"/>
              </a:spcAft>
            </a:pPr>
            <a:r>
              <a:rPr lang="nb-NO" sz="1400" dirty="0">
                <a:latin typeface="Verdana" panose="020B0604030504040204" pitchFamily="34" charset="0"/>
                <a:ea typeface="Verdana" panose="020B0604030504040204" pitchFamily="34" charset="0"/>
                <a:cs typeface="Arial" panose="020B0604020202020204" pitchFamily="34" charset="0"/>
              </a:rPr>
              <a:t>Da sa dommeren til den rike mannen: «Ser du ikke at bonden er stum? Hvordan kan du kreve fra en som ikke kan snakke at han skal varsle deg?» sa dommeren. «Åh jo!!! Jo! Han kan snakke!! Jeg vet at han kan snakke!! Jeg hørte ham. Han ropte høyt: Pass deg!! Pass deg!! Mange ganger!», svarte den rike mannen uten å tenke.</a:t>
            </a:r>
            <a:endParaRPr lang="nb-NO" sz="1400" dirty="0">
              <a:effectLst/>
              <a:latin typeface="Verdana" panose="020B0604030504040204" pitchFamily="34" charset="0"/>
              <a:ea typeface="Verdana" panose="020B0604030504040204" pitchFamily="34" charset="0"/>
              <a:cs typeface="Arial" panose="020B0604020202020204" pitchFamily="34" charset="0"/>
            </a:endParaRPr>
          </a:p>
        </p:txBody>
      </p:sp>
      <p:sp>
        <p:nvSpPr>
          <p:cNvPr id="6" name="Rektangel 5"/>
          <p:cNvSpPr/>
          <p:nvPr/>
        </p:nvSpPr>
        <p:spPr>
          <a:xfrm>
            <a:off x="532182" y="1463326"/>
            <a:ext cx="8543925" cy="792781"/>
          </a:xfrm>
          <a:prstGeom prst="rect">
            <a:avLst/>
          </a:prstGeom>
        </p:spPr>
        <p:txBody>
          <a:bodyPr wrap="square">
            <a:spAutoFit/>
          </a:bodyPr>
          <a:lstStyle/>
          <a:p>
            <a:pPr>
              <a:lnSpc>
                <a:spcPct val="150000"/>
              </a:lnSpc>
            </a:pPr>
            <a:r>
              <a:rPr lang="ru-RU" sz="1600" dirty="0">
                <a:ea typeface="Calibri" panose="020F0502020204030204" pitchFamily="34" charset="0"/>
                <a:cs typeface="Arial" panose="020B0604020202020204" pitchFamily="34" charset="0"/>
              </a:rPr>
              <a:t>Тоді суддя звернувся до багатія і роздратовано сказав: «Хіба ти не бачиш, що фермер німий? Як ти можете вимагати, щоб хтось, хто не може говорити, попереджав тебе?» сказав суддя. </a:t>
            </a:r>
            <a:endParaRPr lang="nb-NO" sz="1600" dirty="0"/>
          </a:p>
        </p:txBody>
      </p:sp>
    </p:spTree>
    <p:extLst>
      <p:ext uri="{BB962C8B-B14F-4D97-AF65-F5344CB8AC3E}">
        <p14:creationId xmlns:p14="http://schemas.microsoft.com/office/powerpoint/2010/main" val="4128042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sjon av den rike mannen som holder seg for munnen og bonden som smiler." title="Avsløringen ">
            <a:extLst>
              <a:ext uri="{FF2B5EF4-FFF2-40B4-BE49-F238E27FC236}">
                <a16:creationId xmlns:a16="http://schemas.microsoft.com/office/drawing/2014/main" id="{B54C8935-14B2-0747-A28D-77A73C572857}"/>
              </a:ext>
            </a:extLst>
          </p:cNvPr>
          <p:cNvPicPr>
            <a:picLocks noChangeAspect="1"/>
          </p:cNvPicPr>
          <p:nvPr/>
        </p:nvPicPr>
        <p:blipFill>
          <a:blip r:embed="rId2"/>
          <a:stretch>
            <a:fillRect/>
          </a:stretch>
        </p:blipFill>
        <p:spPr>
          <a:xfrm>
            <a:off x="99274" y="184934"/>
            <a:ext cx="9668501" cy="6448673"/>
          </a:xfrm>
          <a:prstGeom prst="rect">
            <a:avLst/>
          </a:prstGeom>
        </p:spPr>
      </p:pic>
      <p:sp>
        <p:nvSpPr>
          <p:cNvPr id="3" name="Plassholder for lysbildenummer 2"/>
          <p:cNvSpPr>
            <a:spLocks noGrp="1"/>
          </p:cNvSpPr>
          <p:nvPr>
            <p:ph type="sldNum" sz="quarter" idx="12"/>
          </p:nvPr>
        </p:nvSpPr>
        <p:spPr/>
        <p:txBody>
          <a:bodyPr/>
          <a:lstStyle/>
          <a:p>
            <a:fld id="{E24C39F2-75BF-B440-8822-96ACFAECD3CD}" type="slidenum">
              <a:rPr lang="nb-NO" smtClean="0"/>
              <a:t>13</a:t>
            </a:fld>
            <a:endParaRPr lang="nb-NO"/>
          </a:p>
        </p:txBody>
      </p:sp>
      <p:sp>
        <p:nvSpPr>
          <p:cNvPr id="4" name="Tittel 3" hidden="1"/>
          <p:cNvSpPr>
            <a:spLocks noGrp="1"/>
          </p:cNvSpPr>
          <p:nvPr>
            <p:ph type="title"/>
          </p:nvPr>
        </p:nvSpPr>
        <p:spPr/>
        <p:txBody>
          <a:bodyPr/>
          <a:lstStyle/>
          <a:p>
            <a:r>
              <a:rPr lang="nb-NO" dirty="0"/>
              <a:t>Bilde 13</a:t>
            </a:r>
          </a:p>
        </p:txBody>
      </p:sp>
    </p:spTree>
    <p:extLst>
      <p:ext uri="{BB962C8B-B14F-4D97-AF65-F5344CB8AC3E}">
        <p14:creationId xmlns:p14="http://schemas.microsoft.com/office/powerpoint/2010/main" val="2607934255"/>
      </p:ext>
    </p:extLst>
  </p:cSld>
  <p:clrMapOvr>
    <a:masterClrMapping/>
  </p:clrMapOvr>
  <mc:AlternateContent xmlns:mc="http://schemas.openxmlformats.org/markup-compatibility/2006" xmlns:p14="http://schemas.microsoft.com/office/powerpoint/2010/main">
    <mc:Choice Requires="p14">
      <p:transition spd="slow" p14:dur="2000" advTm="23230"/>
    </mc:Choice>
    <mc:Fallback xmlns="">
      <p:transition spd="slow" advTm="2323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E24C39F2-75BF-B440-8822-96ACFAECD3CD}" type="slidenum">
              <a:rPr lang="nb-NO" smtClean="0"/>
              <a:t>14</a:t>
            </a:fld>
            <a:endParaRPr lang="nb-NO"/>
          </a:p>
        </p:txBody>
      </p:sp>
      <p:sp>
        <p:nvSpPr>
          <p:cNvPr id="2" name="Tittel 1" hidden="1"/>
          <p:cNvSpPr>
            <a:spLocks noGrp="1"/>
          </p:cNvSpPr>
          <p:nvPr>
            <p:ph type="title"/>
          </p:nvPr>
        </p:nvSpPr>
        <p:spPr/>
        <p:txBody>
          <a:bodyPr/>
          <a:lstStyle/>
          <a:p>
            <a:r>
              <a:rPr lang="nb-NO" dirty="0"/>
              <a:t>Bilde 14</a:t>
            </a:r>
          </a:p>
        </p:txBody>
      </p:sp>
      <p:sp>
        <p:nvSpPr>
          <p:cNvPr id="3" name="Rektangel 2"/>
          <p:cNvSpPr/>
          <p:nvPr/>
        </p:nvSpPr>
        <p:spPr>
          <a:xfrm>
            <a:off x="681038" y="3773173"/>
            <a:ext cx="8767765" cy="1341457"/>
          </a:xfrm>
          <a:prstGeom prst="rect">
            <a:avLst/>
          </a:prstGeom>
        </p:spPr>
        <p:txBody>
          <a:bodyPr wrap="square">
            <a:spAutoFit/>
          </a:bodyPr>
          <a:lstStyle/>
          <a:p>
            <a:pPr>
              <a:lnSpc>
                <a:spcPct val="150000"/>
              </a:lnSpc>
            </a:pPr>
            <a:r>
              <a:rPr lang="nb-NO" sz="1400" dirty="0">
                <a:latin typeface="Verdana" panose="020B0604030504040204" pitchFamily="34" charset="0"/>
                <a:ea typeface="Verdana" panose="020B0604030504040204" pitchFamily="34" charset="0"/>
                <a:cs typeface="Arial" panose="020B0604020202020204" pitchFamily="34" charset="0"/>
              </a:rPr>
              <a:t>Dommeren </a:t>
            </a:r>
            <a:r>
              <a:rPr lang="x-none" sz="1400" dirty="0">
                <a:latin typeface="Verdana" panose="020B0604030504040204" pitchFamily="34" charset="0"/>
                <a:ea typeface="Verdana" panose="020B0604030504040204" pitchFamily="34" charset="0"/>
                <a:cs typeface="Arial" panose="020B0604020202020204" pitchFamily="34" charset="0"/>
              </a:rPr>
              <a:t>straffet den rike mannen for å ha løyet. Han måtte betale 1000 gullmynter til bonden og i tillegg måtte han stå på torget foran alle folk på basaren og rope: </a:t>
            </a:r>
            <a:r>
              <a:rPr lang="nb-NO" sz="1400" dirty="0">
                <a:latin typeface="Verdana" panose="020B0604030504040204" pitchFamily="34" charset="0"/>
                <a:ea typeface="Verdana" panose="020B0604030504040204" pitchFamily="34" charset="0"/>
                <a:cs typeface="Arial" panose="020B0604020202020204" pitchFamily="34" charset="0"/>
              </a:rPr>
              <a:t>«</a:t>
            </a:r>
            <a:r>
              <a:rPr lang="x-none" sz="1400" dirty="0">
                <a:latin typeface="Verdana" panose="020B0604030504040204" pitchFamily="34" charset="0"/>
                <a:ea typeface="Verdana" panose="020B0604030504040204" pitchFamily="34" charset="0"/>
                <a:cs typeface="Arial" panose="020B0604020202020204" pitchFamily="34" charset="0"/>
              </a:rPr>
              <a:t>Jeg var sjølgod og ville ikke dele</a:t>
            </a:r>
            <a:r>
              <a:rPr lang="nb-NO" sz="1400" dirty="0">
                <a:latin typeface="Verdana" panose="020B0604030504040204" pitchFamily="34" charset="0"/>
                <a:ea typeface="Verdana" panose="020B0604030504040204" pitchFamily="34" charset="0"/>
                <a:cs typeface="Arial" panose="020B0604020202020204" pitchFamily="34" charset="0"/>
              </a:rPr>
              <a:t>. </a:t>
            </a:r>
            <a:r>
              <a:rPr lang="x-none" sz="1400" dirty="0">
                <a:latin typeface="Verdana" panose="020B0604030504040204" pitchFamily="34" charset="0"/>
                <a:ea typeface="Verdana" panose="020B0604030504040204" pitchFamily="34" charset="0"/>
                <a:cs typeface="Arial" panose="020B0604020202020204" pitchFamily="34" charset="0"/>
              </a:rPr>
              <a:t>Derfor falt jeg ned i søla og ødela min fine og kostbare klede</a:t>
            </a:r>
            <a:r>
              <a:rPr lang="nb-NO" sz="1400" dirty="0">
                <a:latin typeface="Verdana" panose="020B0604030504040204" pitchFamily="34" charset="0"/>
                <a:ea typeface="Verdana" panose="020B0604030504040204" pitchFamily="34" charset="0"/>
                <a:cs typeface="Arial" panose="020B0604020202020204" pitchFamily="34" charset="0"/>
              </a:rPr>
              <a:t>»</a:t>
            </a:r>
            <a:r>
              <a:rPr lang="x-none" sz="1400" dirty="0">
                <a:latin typeface="Verdana" panose="020B0604030504040204" pitchFamily="34" charset="0"/>
                <a:ea typeface="Verdana" panose="020B0604030504040204" pitchFamily="34" charset="0"/>
                <a:cs typeface="Arial" panose="020B0604020202020204" pitchFamily="34" charset="0"/>
              </a:rPr>
              <a:t>.</a:t>
            </a:r>
            <a:r>
              <a:rPr lang="nb-NO" sz="1400" dirty="0">
                <a:latin typeface="Verdana" panose="020B0604030504040204" pitchFamily="34" charset="0"/>
                <a:ea typeface="Verdana" panose="020B0604030504040204" pitchFamily="34" charset="0"/>
                <a:cs typeface="Arial" panose="020B0604020202020204" pitchFamily="34" charset="0"/>
              </a:rPr>
              <a:t> Og snipp snapp snute, så var eventyret ute. </a:t>
            </a:r>
            <a:endParaRPr lang="nb-NO" sz="1400" dirty="0">
              <a:latin typeface="Verdana" panose="020B0604030504040204" pitchFamily="34" charset="0"/>
              <a:ea typeface="Verdana" panose="020B0604030504040204" pitchFamily="34" charset="0"/>
            </a:endParaRPr>
          </a:p>
        </p:txBody>
      </p:sp>
      <p:sp>
        <p:nvSpPr>
          <p:cNvPr id="6" name="Rektangel 5"/>
          <p:cNvSpPr/>
          <p:nvPr/>
        </p:nvSpPr>
        <p:spPr>
          <a:xfrm>
            <a:off x="681038" y="1024811"/>
            <a:ext cx="8431064" cy="1531445"/>
          </a:xfrm>
          <a:prstGeom prst="rect">
            <a:avLst/>
          </a:prstGeom>
        </p:spPr>
        <p:txBody>
          <a:bodyPr wrap="square">
            <a:spAutoFit/>
          </a:bodyPr>
          <a:lstStyle/>
          <a:p>
            <a:pPr>
              <a:lnSpc>
                <a:spcPct val="150000"/>
              </a:lnSpc>
              <a:spcAft>
                <a:spcPts val="0"/>
              </a:spcAft>
            </a:pPr>
            <a:r>
              <a:rPr lang="ru-RU" sz="1600" dirty="0">
                <a:ea typeface="Calibri" panose="020F0502020204030204" pitchFamily="34" charset="0"/>
                <a:cs typeface="Arial" panose="020B0604020202020204" pitchFamily="34" charset="0"/>
              </a:rPr>
              <a:t>Суддя покарав багатія за брехню. Він повинен був заплатити фермеру 1000 золотих монет і, крім того, він повинен був стати на площі перед усіма людьми на базарі і кричати:  </a:t>
            </a:r>
          </a:p>
          <a:p>
            <a:pPr>
              <a:lnSpc>
                <a:spcPct val="150000"/>
              </a:lnSpc>
              <a:spcAft>
                <a:spcPts val="0"/>
              </a:spcAft>
            </a:pPr>
            <a:r>
              <a:rPr lang="ru-RU" sz="1600" dirty="0">
                <a:ea typeface="Calibri" panose="020F0502020204030204" pitchFamily="34" charset="0"/>
                <a:cs typeface="Arial" panose="020B0604020202020204" pitchFamily="34" charset="0"/>
              </a:rPr>
              <a:t>Я був самовдоволений і не хотів ділитися Тому я впав в багнюку  і зіпсував мій гарний і дорий одяг. </a:t>
            </a:r>
            <a:endParaRPr lang="nb-NO" sz="1600" dirty="0"/>
          </a:p>
        </p:txBody>
      </p:sp>
    </p:spTree>
    <p:extLst>
      <p:ext uri="{BB962C8B-B14F-4D97-AF65-F5344CB8AC3E}">
        <p14:creationId xmlns:p14="http://schemas.microsoft.com/office/powerpoint/2010/main" val="326020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sjon av den rike mannen som står på torget og roper. " title="Straffen">
            <a:extLst>
              <a:ext uri="{FF2B5EF4-FFF2-40B4-BE49-F238E27FC236}">
                <a16:creationId xmlns:a16="http://schemas.microsoft.com/office/drawing/2014/main" id="{9144D997-77C8-204A-ACC0-2B8048B17B88}"/>
              </a:ext>
            </a:extLst>
          </p:cNvPr>
          <p:cNvPicPr>
            <a:picLocks noChangeAspect="1"/>
          </p:cNvPicPr>
          <p:nvPr/>
        </p:nvPicPr>
        <p:blipFill>
          <a:blip r:embed="rId2"/>
          <a:stretch>
            <a:fillRect/>
          </a:stretch>
        </p:blipFill>
        <p:spPr>
          <a:xfrm>
            <a:off x="166144" y="225904"/>
            <a:ext cx="9573711" cy="6433317"/>
          </a:xfrm>
          <a:prstGeom prst="rect">
            <a:avLst/>
          </a:prstGeom>
        </p:spPr>
      </p:pic>
      <p:sp>
        <p:nvSpPr>
          <p:cNvPr id="3" name="Plassholder for lysbildenummer 2"/>
          <p:cNvSpPr>
            <a:spLocks noGrp="1"/>
          </p:cNvSpPr>
          <p:nvPr>
            <p:ph type="sldNum" sz="quarter" idx="12"/>
          </p:nvPr>
        </p:nvSpPr>
        <p:spPr/>
        <p:txBody>
          <a:bodyPr/>
          <a:lstStyle/>
          <a:p>
            <a:fld id="{E24C39F2-75BF-B440-8822-96ACFAECD3CD}" type="slidenum">
              <a:rPr lang="nb-NO" smtClean="0"/>
              <a:t>15</a:t>
            </a:fld>
            <a:endParaRPr lang="nb-NO"/>
          </a:p>
        </p:txBody>
      </p:sp>
      <p:sp>
        <p:nvSpPr>
          <p:cNvPr id="4" name="Tittel 3" hidden="1"/>
          <p:cNvSpPr>
            <a:spLocks noGrp="1"/>
          </p:cNvSpPr>
          <p:nvPr>
            <p:ph type="title"/>
          </p:nvPr>
        </p:nvSpPr>
        <p:spPr/>
        <p:txBody>
          <a:bodyPr/>
          <a:lstStyle/>
          <a:p>
            <a:r>
              <a:rPr lang="nb-NO" dirty="0"/>
              <a:t>Bilde 15</a:t>
            </a:r>
          </a:p>
        </p:txBody>
      </p:sp>
    </p:spTree>
    <p:extLst>
      <p:ext uri="{BB962C8B-B14F-4D97-AF65-F5344CB8AC3E}">
        <p14:creationId xmlns:p14="http://schemas.microsoft.com/office/powerpoint/2010/main" val="90224438"/>
      </p:ext>
    </p:extLst>
  </p:cSld>
  <p:clrMapOvr>
    <a:masterClrMapping/>
  </p:clrMapOvr>
  <mc:AlternateContent xmlns:mc="http://schemas.openxmlformats.org/markup-compatibility/2006" xmlns:p14="http://schemas.microsoft.com/office/powerpoint/2010/main">
    <mc:Choice Requires="p14">
      <p:transition spd="slow" p14:dur="2000" advTm="22453"/>
    </mc:Choice>
    <mc:Fallback xmlns="">
      <p:transition spd="slow" advTm="2245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3 ulike illustrasjoner som viser abdre eventyr" title="illustrasjoner av andre eventyr"/>
          <p:cNvPicPr>
            <a:picLocks noChangeAspect="1"/>
          </p:cNvPicPr>
          <p:nvPr/>
        </p:nvPicPr>
        <p:blipFill>
          <a:blip r:embed="rId2"/>
          <a:stretch>
            <a:fillRect/>
          </a:stretch>
        </p:blipFill>
        <p:spPr>
          <a:xfrm>
            <a:off x="673824" y="1711839"/>
            <a:ext cx="8675486" cy="2808265"/>
          </a:xfrm>
          <a:prstGeom prst="rect">
            <a:avLst/>
          </a:prstGeom>
        </p:spPr>
      </p:pic>
      <p:sp>
        <p:nvSpPr>
          <p:cNvPr id="6" name="Rektangel 5"/>
          <p:cNvSpPr/>
          <p:nvPr/>
        </p:nvSpPr>
        <p:spPr>
          <a:xfrm>
            <a:off x="2981661" y="4971993"/>
            <a:ext cx="4354804" cy="923330"/>
          </a:xfrm>
          <a:prstGeom prst="rect">
            <a:avLst/>
          </a:prstGeom>
        </p:spPr>
        <p:txBody>
          <a:bodyPr wrap="square">
            <a:spAutoFit/>
          </a:bodyPr>
          <a:lstStyle/>
          <a:p>
            <a:r>
              <a:rPr lang="nb-NO" sz="1463" dirty="0">
                <a:latin typeface="Verdana" panose="020B0604030504040204" pitchFamily="34" charset="0"/>
                <a:ea typeface="Verdana" panose="020B0604030504040204" pitchFamily="34" charset="0"/>
              </a:rPr>
              <a:t>  </a:t>
            </a:r>
            <a:r>
              <a:rPr lang="nb-NO" dirty="0">
                <a:latin typeface="Verdana" panose="020B0604030504040204" pitchFamily="34" charset="0"/>
                <a:ea typeface="Verdana" panose="020B0604030504040204" pitchFamily="34" charset="0"/>
              </a:rPr>
              <a:t>Illustratør: Svetlana Voronkova</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Se flere fortellinger på morsmal.no</a:t>
            </a:r>
          </a:p>
        </p:txBody>
      </p:sp>
      <p:pic>
        <p:nvPicPr>
          <p:cNvPr id="7" name="Bilde 6">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207705" y="445948"/>
            <a:ext cx="4266421" cy="804861"/>
          </a:xfrm>
          <a:prstGeom prst="rect">
            <a:avLst/>
          </a:prstGeom>
        </p:spPr>
      </p:pic>
      <p:sp>
        <p:nvSpPr>
          <p:cNvPr id="2" name="Plassholder for lysbildenummer 1"/>
          <p:cNvSpPr>
            <a:spLocks noGrp="1"/>
          </p:cNvSpPr>
          <p:nvPr>
            <p:ph type="sldNum" sz="quarter" idx="12"/>
          </p:nvPr>
        </p:nvSpPr>
        <p:spPr/>
        <p:txBody>
          <a:bodyPr/>
          <a:lstStyle/>
          <a:p>
            <a:fld id="{469E4784-D471-4BFC-B674-2DBDE8FEBE73}" type="slidenum">
              <a:rPr lang="nb-NO" smtClean="0"/>
              <a:t>16</a:t>
            </a:fld>
            <a:endParaRPr lang="nb-NO"/>
          </a:p>
        </p:txBody>
      </p:sp>
      <p:sp>
        <p:nvSpPr>
          <p:cNvPr id="4" name="Tittel 3" hidden="1"/>
          <p:cNvSpPr>
            <a:spLocks noGrp="1"/>
          </p:cNvSpPr>
          <p:nvPr>
            <p:ph type="title"/>
          </p:nvPr>
        </p:nvSpPr>
        <p:spPr/>
        <p:txBody>
          <a:bodyPr/>
          <a:lstStyle/>
          <a:p>
            <a:r>
              <a:rPr lang="nb-NO" dirty="0"/>
              <a:t>Bilde 16</a:t>
            </a:r>
          </a:p>
        </p:txBody>
      </p:sp>
    </p:spTree>
    <p:extLst>
      <p:ext uri="{BB962C8B-B14F-4D97-AF65-F5344CB8AC3E}">
        <p14:creationId xmlns:p14="http://schemas.microsoft.com/office/powerpoint/2010/main" val="170926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E24C39F2-75BF-B440-8822-96ACFAECD3CD}" type="slidenum">
              <a:rPr lang="nb-NO" smtClean="0"/>
              <a:t>2</a:t>
            </a:fld>
            <a:endParaRPr lang="nb-NO"/>
          </a:p>
        </p:txBody>
      </p:sp>
      <p:sp>
        <p:nvSpPr>
          <p:cNvPr id="2" name="Tittel 1">
            <a:extLst>
              <a:ext uri="{C183D7F6-B498-43B3-948B-1728B52AA6E4}">
                <adec:decorative xmlns:adec="http://schemas.microsoft.com/office/drawing/2017/decorative" val="1"/>
              </a:ext>
            </a:extLst>
          </p:cNvPr>
          <p:cNvSpPr>
            <a:spLocks noGrp="1"/>
          </p:cNvSpPr>
          <p:nvPr>
            <p:ph type="title"/>
          </p:nvPr>
        </p:nvSpPr>
        <p:spPr/>
        <p:txBody>
          <a:bodyPr/>
          <a:lstStyle/>
          <a:p>
            <a:r>
              <a:rPr lang="nb-NO" dirty="0"/>
              <a:t>Bilde 2</a:t>
            </a:r>
          </a:p>
        </p:txBody>
      </p:sp>
      <p:sp>
        <p:nvSpPr>
          <p:cNvPr id="5" name="Rektangel 4"/>
          <p:cNvSpPr/>
          <p:nvPr/>
        </p:nvSpPr>
        <p:spPr>
          <a:xfrm>
            <a:off x="681038" y="901812"/>
            <a:ext cx="7973864" cy="1900777"/>
          </a:xfrm>
          <a:prstGeom prst="rect">
            <a:avLst/>
          </a:prstGeom>
        </p:spPr>
        <p:txBody>
          <a:bodyPr wrap="square">
            <a:spAutoFit/>
          </a:bodyPr>
          <a:lstStyle/>
          <a:p>
            <a:pPr>
              <a:lnSpc>
                <a:spcPct val="150000"/>
              </a:lnSpc>
            </a:pPr>
            <a:r>
              <a:rPr lang="ru-RU" sz="1600" dirty="0">
                <a:ea typeface="Calibri" panose="020F0502020204030204" pitchFamily="34" charset="0"/>
                <a:cs typeface="Arial" panose="020B0604020202020204" pitchFamily="34" charset="0"/>
              </a:rPr>
              <a:t>Давним-давно, далеко-далеко, посеред величезної і тихої пустелі, стояло маленьке арабське містечко. Посеред міста був базар – великий ринок, де люди збиралися щоб робити покупки. Базар мав тисячі вузеньких вуличок і провулків. У кожному провулку були тисячі барвистих магазинів, де можна було купити все, що можна знайти між небом і землею. </a:t>
            </a:r>
            <a:endParaRPr lang="nb-NO" sz="1600" dirty="0"/>
          </a:p>
        </p:txBody>
      </p:sp>
      <p:sp>
        <p:nvSpPr>
          <p:cNvPr id="3" name="Rektangel 2"/>
          <p:cNvSpPr/>
          <p:nvPr/>
        </p:nvSpPr>
        <p:spPr>
          <a:xfrm>
            <a:off x="681038" y="3467101"/>
            <a:ext cx="7973864" cy="1708160"/>
          </a:xfrm>
          <a:prstGeom prst="rect">
            <a:avLst/>
          </a:prstGeom>
        </p:spPr>
        <p:txBody>
          <a:bodyPr wrap="square">
            <a:spAutoFit/>
          </a:bodyPr>
          <a:lstStyle/>
          <a:p>
            <a:pPr>
              <a:lnSpc>
                <a:spcPct val="150000"/>
              </a:lnSpc>
              <a:spcAft>
                <a:spcPts val="800"/>
              </a:spcAft>
            </a:pPr>
            <a:r>
              <a:rPr lang="nb-NO" sz="1400" dirty="0">
                <a:latin typeface="Verdana" panose="020B0604030504040204" pitchFamily="34" charset="0"/>
                <a:ea typeface="Calibri" panose="020F0502020204030204" pitchFamily="34" charset="0"/>
                <a:cs typeface="Arial" panose="020B0604020202020204" pitchFamily="34" charset="0"/>
              </a:rPr>
              <a:t>For lenge lenge siden, langt langt borte, midt i en stor og stille ørken, var det en liten arabisk by. Midt i byen var det en basar – en stor markedsplass der folk samlet seg for å handle. Basaren hadde tusenvis av trange gater og smug. I hvert eneste smug og hvert eneste hjørne var det tusenvis av fargerike butikker der man kunne kjøpe alt mellom himmel og jord.</a:t>
            </a:r>
            <a:endParaRPr lang="nb-NO"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6342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llustrasjon av en arabisk landsby" title="arabisk landsby">
            <a:extLst>
              <a:ext uri="{FF2B5EF4-FFF2-40B4-BE49-F238E27FC236}">
                <a16:creationId xmlns:a16="http://schemas.microsoft.com/office/drawing/2014/main" id="{9B8B94F8-F4BE-5846-8343-001C3ADC1712}"/>
              </a:ext>
            </a:extLst>
          </p:cNvPr>
          <p:cNvPicPr>
            <a:picLocks noChangeAspect="1"/>
          </p:cNvPicPr>
          <p:nvPr/>
        </p:nvPicPr>
        <p:blipFill>
          <a:blip r:embed="rId2"/>
          <a:stretch>
            <a:fillRect/>
          </a:stretch>
        </p:blipFill>
        <p:spPr>
          <a:xfrm>
            <a:off x="27819" y="230981"/>
            <a:ext cx="9850362" cy="6307933"/>
          </a:xfrm>
          <a:prstGeom prst="rect">
            <a:avLst/>
          </a:prstGeom>
          <a:solidFill>
            <a:srgbClr val="FFFFDC"/>
          </a:solidFill>
        </p:spPr>
      </p:pic>
      <p:sp>
        <p:nvSpPr>
          <p:cNvPr id="4" name="Tittel 3" hidden="1"/>
          <p:cNvSpPr>
            <a:spLocks noGrp="1"/>
          </p:cNvSpPr>
          <p:nvPr>
            <p:ph type="title"/>
          </p:nvPr>
        </p:nvSpPr>
        <p:spPr/>
        <p:txBody>
          <a:bodyPr/>
          <a:lstStyle/>
          <a:p>
            <a:r>
              <a:rPr lang="nb-NO" dirty="0"/>
              <a:t>Bilde 3</a:t>
            </a:r>
          </a:p>
        </p:txBody>
      </p:sp>
      <p:sp>
        <p:nvSpPr>
          <p:cNvPr id="3" name="Plassholder for lysbildenummer 2"/>
          <p:cNvSpPr>
            <a:spLocks noGrp="1"/>
          </p:cNvSpPr>
          <p:nvPr>
            <p:ph type="sldNum" sz="quarter" idx="12"/>
          </p:nvPr>
        </p:nvSpPr>
        <p:spPr/>
        <p:txBody>
          <a:bodyPr/>
          <a:lstStyle/>
          <a:p>
            <a:fld id="{E24C39F2-75BF-B440-8822-96ACFAECD3CD}" type="slidenum">
              <a:rPr lang="nb-NO" smtClean="0"/>
              <a:t>3</a:t>
            </a:fld>
            <a:endParaRPr lang="nb-NO"/>
          </a:p>
        </p:txBody>
      </p:sp>
    </p:spTree>
    <p:extLst>
      <p:ext uri="{BB962C8B-B14F-4D97-AF65-F5344CB8AC3E}">
        <p14:creationId xmlns:p14="http://schemas.microsoft.com/office/powerpoint/2010/main" val="3562055697"/>
      </p:ext>
    </p:extLst>
  </p:cSld>
  <p:clrMapOvr>
    <a:masterClrMapping/>
  </p:clrMapOvr>
  <mc:AlternateContent xmlns:mc="http://schemas.openxmlformats.org/markup-compatibility/2006" xmlns:p14="http://schemas.microsoft.com/office/powerpoint/2010/main">
    <mc:Choice Requires="p14">
      <p:transition spd="slow" p14:dur="2000" advTm="23455"/>
    </mc:Choice>
    <mc:Fallback xmlns="">
      <p:transition spd="slow" advTm="2345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E24C39F2-75BF-B440-8822-96ACFAECD3CD}" type="slidenum">
              <a:rPr lang="nb-NO" smtClean="0"/>
              <a:t>4</a:t>
            </a:fld>
            <a:endParaRPr lang="nb-NO"/>
          </a:p>
        </p:txBody>
      </p:sp>
      <p:sp>
        <p:nvSpPr>
          <p:cNvPr id="2" name="Tittel 1" hidden="1">
            <a:extLst>
              <a:ext uri="{C183D7F6-B498-43B3-948B-1728B52AA6E4}">
                <adec:decorative xmlns:adec="http://schemas.microsoft.com/office/drawing/2017/decorative" val="0"/>
              </a:ext>
            </a:extLst>
          </p:cNvPr>
          <p:cNvSpPr>
            <a:spLocks noGrp="1"/>
          </p:cNvSpPr>
          <p:nvPr>
            <p:ph type="title"/>
          </p:nvPr>
        </p:nvSpPr>
        <p:spPr/>
        <p:txBody>
          <a:bodyPr/>
          <a:lstStyle/>
          <a:p>
            <a:r>
              <a:rPr lang="nb-NO" dirty="0"/>
              <a:t>Bilde 4</a:t>
            </a:r>
          </a:p>
        </p:txBody>
      </p:sp>
      <p:sp>
        <p:nvSpPr>
          <p:cNvPr id="3" name="Rektangel 2">
            <a:extLst>
              <a:ext uri="{C183D7F6-B498-43B3-948B-1728B52AA6E4}">
                <adec:decorative xmlns:adec="http://schemas.microsoft.com/office/drawing/2017/decorative" val="0"/>
              </a:ext>
            </a:extLst>
          </p:cNvPr>
          <p:cNvSpPr/>
          <p:nvPr/>
        </p:nvSpPr>
        <p:spPr>
          <a:xfrm>
            <a:off x="253407" y="4043821"/>
            <a:ext cx="9447030" cy="2677656"/>
          </a:xfrm>
          <a:prstGeom prst="rect">
            <a:avLst/>
          </a:prstGeom>
        </p:spPr>
        <p:txBody>
          <a:bodyPr wrap="square">
            <a:spAutoFit/>
          </a:bodyPr>
          <a:lstStyle/>
          <a:p>
            <a:pPr>
              <a:lnSpc>
                <a:spcPct val="150000"/>
              </a:lnSpc>
            </a:pPr>
            <a:r>
              <a:rPr lang="nb-NO" sz="1400" dirty="0">
                <a:solidFill>
                  <a:prstClr val="black"/>
                </a:solidFill>
                <a:latin typeface="Verdana" panose="020B0604030504040204" pitchFamily="34" charset="0"/>
                <a:ea typeface="Verdana" panose="020B0604030504040204" pitchFamily="34" charset="0"/>
              </a:rPr>
              <a:t>Her inne i folkemengden var det en rik mann som gikk tur. Han hadde på seg fine og dyre klær; </a:t>
            </a:r>
            <a:r>
              <a:rPr lang="nb-NO" sz="1400" dirty="0">
                <a:solidFill>
                  <a:prstClr val="black"/>
                </a:solidFill>
                <a:latin typeface="Verdana" panose="020B0604030504040204" pitchFamily="34" charset="0"/>
                <a:ea typeface="Verdana" panose="020B0604030504040204" pitchFamily="34" charset="0"/>
                <a:cs typeface="Calibri Light" panose="020F0302020204030204" pitchFamily="34" charset="0"/>
              </a:rPr>
              <a:t>en lang silkekåpe fra Kina, gullkjede fra Persia, og diamantring fra India. Den rike mannen gikk som en påfugl, med nesa høyt i været og hevet bryst, mens han lot den lange kåpen dras langs bakken. </a:t>
            </a:r>
            <a:endParaRPr lang="nb-NO" sz="1400" dirty="0">
              <a:latin typeface="Verdana" panose="020B0604030504040204" pitchFamily="34" charset="0"/>
              <a:ea typeface="Verdana" panose="020B0604030504040204" pitchFamily="34" charset="0"/>
            </a:endParaRPr>
          </a:p>
          <a:p>
            <a:pPr>
              <a:lnSpc>
                <a:spcPct val="150000"/>
              </a:lnSpc>
            </a:pPr>
            <a:r>
              <a:rPr lang="nb-NO" sz="1400" dirty="0">
                <a:solidFill>
                  <a:srgbClr val="000000"/>
                </a:solidFill>
                <a:latin typeface="Verdana" panose="020B0604030504040204" pitchFamily="34" charset="0"/>
                <a:ea typeface="Verdana" panose="020B0604030504040204" pitchFamily="34" charset="0"/>
              </a:rPr>
              <a:t>«Pass deg, pass deg!» Plutselig så mannen en fattig bonde som kom raskt mot han. Bonden hadde på seg møkkete og slitte klær. På ryggen bar han en stor og tung bunt med fyringsved. Bonden gikk med bøyd rygg og kunne ikke se folk foran seg. Så for å ikke komme bort i noen ropte han: «Pass deg, pass deg!» Alle folk flyttet seg, bortsett fra den rike mannen. «Hvorfor skal jeg flytte meg for en fattig bonde med ødelagte klær?» tenkte rikmannen og stod i veien.</a:t>
            </a:r>
          </a:p>
        </p:txBody>
      </p:sp>
      <p:sp>
        <p:nvSpPr>
          <p:cNvPr id="6" name="Rektangel 5">
            <a:extLst>
              <a:ext uri="{C183D7F6-B498-43B3-948B-1728B52AA6E4}">
                <adec:decorative xmlns:adec="http://schemas.microsoft.com/office/drawing/2017/decorative" val="0"/>
              </a:ext>
            </a:extLst>
          </p:cNvPr>
          <p:cNvSpPr/>
          <p:nvPr/>
        </p:nvSpPr>
        <p:spPr>
          <a:xfrm>
            <a:off x="253407" y="21115"/>
            <a:ext cx="9510825" cy="3785652"/>
          </a:xfrm>
          <a:prstGeom prst="rect">
            <a:avLst/>
          </a:prstGeom>
        </p:spPr>
        <p:txBody>
          <a:bodyPr wrap="square">
            <a:spAutoFit/>
          </a:bodyPr>
          <a:lstStyle/>
          <a:p>
            <a:pPr>
              <a:lnSpc>
                <a:spcPct val="150000"/>
              </a:lnSpc>
              <a:spcAft>
                <a:spcPts val="0"/>
              </a:spcAft>
            </a:pPr>
            <a:r>
              <a:rPr lang="ru-RU" sz="1600" dirty="0">
                <a:ea typeface="Calibri" panose="020F0502020204030204" pitchFamily="34" charset="0"/>
                <a:cs typeface="Arial" panose="020B0604020202020204" pitchFamily="34" charset="0"/>
              </a:rPr>
              <a:t>Одного разу, тут, серед натовпу, прогулювався багатий чоловік. Він був вдягнений в гарний і дорогий одяг; довгий шовковий халат з Китаю, золотий ланцюжок з Персії та каблучка з діамантом з Індії. Багатій йшов, як павич, високо піднявши ніс і з грудьми вперед, а довгий халат волочилося по землі. </a:t>
            </a:r>
          </a:p>
          <a:p>
            <a:pPr>
              <a:lnSpc>
                <a:spcPct val="150000"/>
              </a:lnSpc>
              <a:spcAft>
                <a:spcPts val="0"/>
              </a:spcAft>
            </a:pPr>
            <a:endParaRPr lang="ru-RU" sz="1600" dirty="0">
              <a:ea typeface="Calibri" panose="020F0502020204030204" pitchFamily="34" charset="0"/>
              <a:cs typeface="Arial" panose="020B0604020202020204" pitchFamily="34" charset="0"/>
            </a:endParaRPr>
          </a:p>
          <a:p>
            <a:pPr>
              <a:lnSpc>
                <a:spcPct val="150000"/>
              </a:lnSpc>
              <a:spcAft>
                <a:spcPts val="0"/>
              </a:spcAft>
            </a:pPr>
            <a:r>
              <a:rPr lang="ru-RU" sz="1600" dirty="0">
                <a:ea typeface="Calibri" panose="020F0502020204030204" pitchFamily="34" charset="0"/>
                <a:cs typeface="Arial" panose="020B0604020202020204" pitchFamily="34" charset="0"/>
              </a:rPr>
              <a:t>«Обережно, обережно!» — викрикнув хтось. Раптом багатій побачив бідного фермера, який швидко наближався до нього. Фермер був одягнений у брудний і поношений одяг. На спині він ніс великий і важкий оберемок дров. Фермер йшов, зігнувши спину, і не бачив людей перед собою. Тому, щоб ні на кого не наштовхнутися, кричав: «Обережно!! Обережно!" Всі відходили в бік, даючи йому дорогу, всі крім одного – багатія. «Навіщо мені давати дорогу бідному фермеру у зіпсованому одязі?» — подумав багатій, ставши на шляху. </a:t>
            </a:r>
            <a:endParaRPr lang="nb-NO" sz="1600" dirty="0"/>
          </a:p>
        </p:txBody>
      </p:sp>
    </p:spTree>
    <p:extLst>
      <p:ext uri="{BB962C8B-B14F-4D97-AF65-F5344CB8AC3E}">
        <p14:creationId xmlns:p14="http://schemas.microsoft.com/office/powerpoint/2010/main" val="2548262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5ADA26-7BB5-6946-8D9E-659CF29DB9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6324" y="289342"/>
            <a:ext cx="9551690" cy="6367794"/>
          </a:xfrm>
          <a:prstGeom prst="rect">
            <a:avLst/>
          </a:prstGeom>
        </p:spPr>
      </p:pic>
      <p:sp>
        <p:nvSpPr>
          <p:cNvPr id="3" name="Plassholder for lysbildenumm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E24C39F2-75BF-B440-8822-96ACFAECD3CD}" type="slidenum">
              <a:rPr lang="nb-NO" smtClean="0"/>
              <a:t>5</a:t>
            </a:fld>
            <a:endParaRPr lang="nb-NO"/>
          </a:p>
        </p:txBody>
      </p:sp>
      <p:sp>
        <p:nvSpPr>
          <p:cNvPr id="4" name="Tittel 3">
            <a:extLst>
              <a:ext uri="{C183D7F6-B498-43B3-948B-1728B52AA6E4}">
                <adec:decorative xmlns:adec="http://schemas.microsoft.com/office/drawing/2017/decorative" val="1"/>
              </a:ext>
            </a:extLst>
          </p:cNvPr>
          <p:cNvSpPr>
            <a:spLocks noGrp="1"/>
          </p:cNvSpPr>
          <p:nvPr>
            <p:ph type="title"/>
          </p:nvPr>
        </p:nvSpPr>
        <p:spPr/>
        <p:txBody>
          <a:bodyPr/>
          <a:lstStyle/>
          <a:p>
            <a:r>
              <a:rPr lang="nb-NO" dirty="0"/>
              <a:t>Bilde 5</a:t>
            </a:r>
          </a:p>
        </p:txBody>
      </p:sp>
    </p:spTree>
    <p:extLst>
      <p:ext uri="{BB962C8B-B14F-4D97-AF65-F5344CB8AC3E}">
        <p14:creationId xmlns:p14="http://schemas.microsoft.com/office/powerpoint/2010/main" val="720464721"/>
      </p:ext>
    </p:extLst>
  </p:cSld>
  <p:clrMapOvr>
    <a:masterClrMapping/>
  </p:clrMapOvr>
  <mc:AlternateContent xmlns:mc="http://schemas.openxmlformats.org/markup-compatibility/2006" xmlns:p14="http://schemas.microsoft.com/office/powerpoint/2010/main">
    <mc:Choice Requires="p14">
      <p:transition spd="slow" p14:dur="2000" advTm="59202"/>
    </mc:Choice>
    <mc:Fallback xmlns="">
      <p:transition spd="slow" advTm="5920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E24C39F2-75BF-B440-8822-96ACFAECD3CD}" type="slidenum">
              <a:rPr lang="nb-NO" smtClean="0"/>
              <a:t>6</a:t>
            </a:fld>
            <a:endParaRPr lang="nb-NO"/>
          </a:p>
        </p:txBody>
      </p:sp>
      <p:sp>
        <p:nvSpPr>
          <p:cNvPr id="2" name="Tittel 1">
            <a:extLst>
              <a:ext uri="{C183D7F6-B498-43B3-948B-1728B52AA6E4}">
                <adec:decorative xmlns:adec="http://schemas.microsoft.com/office/drawing/2017/decorative" val="1"/>
              </a:ext>
            </a:extLst>
          </p:cNvPr>
          <p:cNvSpPr>
            <a:spLocks noGrp="1"/>
          </p:cNvSpPr>
          <p:nvPr>
            <p:ph type="title"/>
          </p:nvPr>
        </p:nvSpPr>
        <p:spPr/>
        <p:txBody>
          <a:bodyPr/>
          <a:lstStyle/>
          <a:p>
            <a:r>
              <a:rPr lang="nb-NO" dirty="0"/>
              <a:t>Bilde 6</a:t>
            </a:r>
          </a:p>
        </p:txBody>
      </p:sp>
      <p:sp>
        <p:nvSpPr>
          <p:cNvPr id="6" name="Rektangel 5"/>
          <p:cNvSpPr/>
          <p:nvPr/>
        </p:nvSpPr>
        <p:spPr>
          <a:xfrm>
            <a:off x="1179327" y="1489134"/>
            <a:ext cx="7135333" cy="792781"/>
          </a:xfrm>
          <a:prstGeom prst="rect">
            <a:avLst/>
          </a:prstGeom>
        </p:spPr>
        <p:txBody>
          <a:bodyPr wrap="square">
            <a:spAutoFit/>
          </a:bodyPr>
          <a:lstStyle/>
          <a:p>
            <a:pPr>
              <a:lnSpc>
                <a:spcPct val="150000"/>
              </a:lnSpc>
            </a:pPr>
            <a:r>
              <a:rPr lang="ru-RU" sz="1600" dirty="0">
                <a:ea typeface="Calibri" panose="020F0502020204030204" pitchFamily="34" charset="0"/>
                <a:cs typeface="Arial" panose="020B0604020202020204" pitchFamily="34" charset="0"/>
              </a:rPr>
              <a:t>Раптом фермер зіштовхнувся з багачем. Багатій упав, і оберемок дров упав на нього. Багатій був облитий грязюкою, а його гарний одяг зіпсувався. </a:t>
            </a:r>
            <a:endParaRPr lang="nb-NO" sz="1600" dirty="0"/>
          </a:p>
        </p:txBody>
      </p:sp>
      <p:sp>
        <p:nvSpPr>
          <p:cNvPr id="3" name="Rektangel 2"/>
          <p:cNvSpPr/>
          <p:nvPr/>
        </p:nvSpPr>
        <p:spPr>
          <a:xfrm>
            <a:off x="1179327" y="3646807"/>
            <a:ext cx="7039640" cy="1061829"/>
          </a:xfrm>
          <a:prstGeom prst="rect">
            <a:avLst/>
          </a:prstGeom>
        </p:spPr>
        <p:txBody>
          <a:bodyPr wrap="square">
            <a:spAutoFit/>
          </a:bodyPr>
          <a:lstStyle/>
          <a:p>
            <a:pPr>
              <a:lnSpc>
                <a:spcPct val="150000"/>
              </a:lnSpc>
              <a:spcAft>
                <a:spcPts val="800"/>
              </a:spcAft>
            </a:pPr>
            <a:r>
              <a:rPr lang="nb-NO" sz="1400" dirty="0">
                <a:latin typeface="Verdana" panose="020B0604030504040204" pitchFamily="34" charset="0"/>
                <a:ea typeface="Verdana" panose="020B0604030504040204" pitchFamily="34" charset="0"/>
                <a:cs typeface="Arial" panose="020B0604020202020204" pitchFamily="34" charset="0"/>
              </a:rPr>
              <a:t>Plutselig krasjet bonden med den rike mannen. Rikmannen falt ned og ved-bunten falt over ham. Han ble dynket ned i gjørme og de fine klærne hans ble ødelagt. </a:t>
            </a:r>
            <a:endParaRPr lang="nb-NO" sz="1400" dirty="0">
              <a:effectLst/>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461347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4C2B0F-6B9F-6D4D-BAAA-C41AB92F39C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2221" y="260817"/>
            <a:ext cx="9408979" cy="6337198"/>
          </a:xfrm>
          <a:prstGeom prst="rect">
            <a:avLst/>
          </a:prstGeom>
        </p:spPr>
      </p:pic>
      <p:sp>
        <p:nvSpPr>
          <p:cNvPr id="3" name="Plassholder for lysbildenumm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E24C39F2-75BF-B440-8822-96ACFAECD3CD}" type="slidenum">
              <a:rPr lang="nb-NO" smtClean="0"/>
              <a:t>7</a:t>
            </a:fld>
            <a:endParaRPr lang="nb-NO"/>
          </a:p>
        </p:txBody>
      </p:sp>
      <p:sp>
        <p:nvSpPr>
          <p:cNvPr id="4" name="Tittel 3" hidden="1">
            <a:extLst>
              <a:ext uri="{C183D7F6-B498-43B3-948B-1728B52AA6E4}">
                <adec:decorative xmlns:adec="http://schemas.microsoft.com/office/drawing/2017/decorative" val="0"/>
              </a:ext>
            </a:extLst>
          </p:cNvPr>
          <p:cNvSpPr>
            <a:spLocks noGrp="1"/>
          </p:cNvSpPr>
          <p:nvPr>
            <p:ph type="title"/>
          </p:nvPr>
        </p:nvSpPr>
        <p:spPr/>
        <p:txBody>
          <a:bodyPr/>
          <a:lstStyle/>
          <a:p>
            <a:r>
              <a:rPr lang="nb-NO" dirty="0"/>
              <a:t>Bilde 7</a:t>
            </a:r>
          </a:p>
        </p:txBody>
      </p:sp>
    </p:spTree>
    <p:extLst>
      <p:ext uri="{BB962C8B-B14F-4D97-AF65-F5344CB8AC3E}">
        <p14:creationId xmlns:p14="http://schemas.microsoft.com/office/powerpoint/2010/main" val="2678260365"/>
      </p:ext>
    </p:extLst>
  </p:cSld>
  <p:clrMapOvr>
    <a:masterClrMapping/>
  </p:clrMapOvr>
  <mc:AlternateContent xmlns:mc="http://schemas.openxmlformats.org/markup-compatibility/2006" xmlns:p14="http://schemas.microsoft.com/office/powerpoint/2010/main">
    <mc:Choice Requires="p14">
      <p:transition spd="slow" p14:dur="2000" advTm="12953"/>
    </mc:Choice>
    <mc:Fallback xmlns="">
      <p:transition spd="slow" advTm="1295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E24C39F2-75BF-B440-8822-96ACFAECD3CD}" type="slidenum">
              <a:rPr lang="nb-NO" smtClean="0"/>
              <a:t>8</a:t>
            </a:fld>
            <a:endParaRPr lang="nb-NO"/>
          </a:p>
        </p:txBody>
      </p:sp>
      <p:sp>
        <p:nvSpPr>
          <p:cNvPr id="2" name="Tittel 1" hidden="1">
            <a:extLst>
              <a:ext uri="{C183D7F6-B498-43B3-948B-1728B52AA6E4}">
                <adec:decorative xmlns:adec="http://schemas.microsoft.com/office/drawing/2017/decorative" val="0"/>
              </a:ext>
            </a:extLst>
          </p:cNvPr>
          <p:cNvSpPr>
            <a:spLocks noGrp="1"/>
          </p:cNvSpPr>
          <p:nvPr>
            <p:ph type="title"/>
          </p:nvPr>
        </p:nvSpPr>
        <p:spPr/>
        <p:txBody>
          <a:bodyPr/>
          <a:lstStyle/>
          <a:p>
            <a:r>
              <a:rPr lang="nb-NO" dirty="0"/>
              <a:t>Bilde 8</a:t>
            </a:r>
          </a:p>
        </p:txBody>
      </p:sp>
      <p:sp>
        <p:nvSpPr>
          <p:cNvPr id="3" name="Rektangel 2"/>
          <p:cNvSpPr/>
          <p:nvPr/>
        </p:nvSpPr>
        <p:spPr>
          <a:xfrm>
            <a:off x="846563" y="3965967"/>
            <a:ext cx="7516664" cy="738664"/>
          </a:xfrm>
          <a:prstGeom prst="rect">
            <a:avLst/>
          </a:prstGeom>
        </p:spPr>
        <p:txBody>
          <a:bodyPr wrap="square">
            <a:spAutoFit/>
          </a:bodyPr>
          <a:lstStyle/>
          <a:p>
            <a:pPr>
              <a:lnSpc>
                <a:spcPct val="150000"/>
              </a:lnSpc>
            </a:pPr>
            <a:r>
              <a:rPr lang="nb-NO" sz="1400" dirty="0">
                <a:latin typeface="Verdana" panose="020B0604030504040204" pitchFamily="34" charset="0"/>
                <a:ea typeface="Verdana" panose="020B0604030504040204" pitchFamily="34" charset="0"/>
              </a:rPr>
              <a:t>Dette skal du betale for!» skrek den rike mannen sint. «Bli med meg!» Rikmannen tok tak i bondens krage og dro ham med seg til byens dommer.</a:t>
            </a:r>
          </a:p>
        </p:txBody>
      </p:sp>
      <p:sp>
        <p:nvSpPr>
          <p:cNvPr id="6" name="Rektangel 5"/>
          <p:cNvSpPr/>
          <p:nvPr/>
        </p:nvSpPr>
        <p:spPr>
          <a:xfrm>
            <a:off x="846563" y="1930654"/>
            <a:ext cx="7847714" cy="792781"/>
          </a:xfrm>
          <a:prstGeom prst="rect">
            <a:avLst/>
          </a:prstGeom>
        </p:spPr>
        <p:txBody>
          <a:bodyPr wrap="square">
            <a:spAutoFit/>
          </a:bodyPr>
          <a:lstStyle/>
          <a:p>
            <a:pPr>
              <a:lnSpc>
                <a:spcPct val="150000"/>
              </a:lnSpc>
            </a:pPr>
            <a:r>
              <a:rPr lang="ru-RU" sz="1600" dirty="0">
                <a:ea typeface="Calibri" panose="020F0502020204030204" pitchFamily="34" charset="0"/>
                <a:cs typeface="Arial" panose="020B0604020202020204" pitchFamily="34" charset="0"/>
              </a:rPr>
              <a:t>«Ти заплатиш за це!» — сердито закричав багатій. "Пішли зі мною!" Багатій схопив фермера за комір і потяг до міського судді. </a:t>
            </a:r>
            <a:endParaRPr lang="nb-NO" sz="1600" dirty="0"/>
          </a:p>
        </p:txBody>
      </p:sp>
    </p:spTree>
    <p:extLst>
      <p:ext uri="{BB962C8B-B14F-4D97-AF65-F5344CB8AC3E}">
        <p14:creationId xmlns:p14="http://schemas.microsoft.com/office/powerpoint/2010/main" val="856691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sjon av den rike mannen som holder tak i kragen til bonden og drar han etter seg.&#10;" title="Rike mannen drar med seg bonden">
            <a:extLst>
              <a:ext uri="{FF2B5EF4-FFF2-40B4-BE49-F238E27FC236}">
                <a16:creationId xmlns:a16="http://schemas.microsoft.com/office/drawing/2014/main" id="{B4598F9A-FAE5-5046-9E30-A1B527566EB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64467" y="311934"/>
            <a:ext cx="9421794" cy="6375649"/>
          </a:xfrm>
          <a:prstGeom prst="rect">
            <a:avLst/>
          </a:prstGeom>
        </p:spPr>
      </p:pic>
      <p:sp>
        <p:nvSpPr>
          <p:cNvPr id="2" name="Plassholder for lysbildenummer 1">
            <a:extLst>
              <a:ext uri="{C183D7F6-B498-43B3-948B-1728B52AA6E4}">
                <adec:decorative xmlns:adec="http://schemas.microsoft.com/office/drawing/2017/decorative" val="0"/>
              </a:ext>
            </a:extLst>
          </p:cNvPr>
          <p:cNvSpPr>
            <a:spLocks noGrp="1"/>
          </p:cNvSpPr>
          <p:nvPr>
            <p:ph type="sldNum" sz="quarter" idx="12"/>
          </p:nvPr>
        </p:nvSpPr>
        <p:spPr/>
        <p:txBody>
          <a:bodyPr/>
          <a:lstStyle/>
          <a:p>
            <a:fld id="{E24C39F2-75BF-B440-8822-96ACFAECD3CD}" type="slidenum">
              <a:rPr lang="nb-NO" smtClean="0"/>
              <a:t>9</a:t>
            </a:fld>
            <a:endParaRPr lang="nb-NO"/>
          </a:p>
        </p:txBody>
      </p:sp>
      <p:sp>
        <p:nvSpPr>
          <p:cNvPr id="4" name="Tittel 3" hidden="1">
            <a:extLst>
              <a:ext uri="{C183D7F6-B498-43B3-948B-1728B52AA6E4}">
                <adec:decorative xmlns:adec="http://schemas.microsoft.com/office/drawing/2017/decorative" val="0"/>
              </a:ext>
            </a:extLst>
          </p:cNvPr>
          <p:cNvSpPr>
            <a:spLocks noGrp="1"/>
          </p:cNvSpPr>
          <p:nvPr>
            <p:ph type="title"/>
          </p:nvPr>
        </p:nvSpPr>
        <p:spPr/>
        <p:txBody>
          <a:bodyPr/>
          <a:lstStyle/>
          <a:p>
            <a:r>
              <a:rPr lang="nb-NO" dirty="0"/>
              <a:t>Bilde 9</a:t>
            </a:r>
          </a:p>
        </p:txBody>
      </p:sp>
    </p:spTree>
    <p:extLst>
      <p:ext uri="{BB962C8B-B14F-4D97-AF65-F5344CB8AC3E}">
        <p14:creationId xmlns:p14="http://schemas.microsoft.com/office/powerpoint/2010/main" val="1014064468"/>
      </p:ext>
    </p:extLst>
  </p:cSld>
  <p:clrMapOvr>
    <a:masterClrMapping/>
  </p:clrMapOvr>
  <mc:AlternateContent xmlns:mc="http://schemas.openxmlformats.org/markup-compatibility/2006" xmlns:p14="http://schemas.microsoft.com/office/powerpoint/2010/main">
    <mc:Choice Requires="p14">
      <p:transition spd="slow" p14:dur="2000" advTm="10113"/>
    </mc:Choice>
    <mc:Fallback xmlns="">
      <p:transition spd="slow" advTm="10113"/>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40098DD58A6134AA0FCC9697D1301B4" ma:contentTypeVersion="13" ma:contentTypeDescription="Opprett et nytt dokument." ma:contentTypeScope="" ma:versionID="b417f86858c03f744867db25311a7657">
  <xsd:schema xmlns:xsd="http://www.w3.org/2001/XMLSchema" xmlns:xs="http://www.w3.org/2001/XMLSchema" xmlns:p="http://schemas.microsoft.com/office/2006/metadata/properties" xmlns:ns2="2bb71771-38fc-4a60-ad89-de500072ae73" xmlns:ns3="d67493da-c6c1-4612-ad8f-bb1eec4a0546" targetNamespace="http://schemas.microsoft.com/office/2006/metadata/properties" ma:root="true" ma:fieldsID="4b77b6bb0bbc6cf5967ecb4a276a3a49" ns2:_="" ns3:_="">
    <xsd:import namespace="2bb71771-38fc-4a60-ad89-de500072ae73"/>
    <xsd:import namespace="d67493da-c6c1-4612-ad8f-bb1eec4a05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Dokumenteterbeskyttet" minOccurs="0"/>
                <xsd:element ref="ns2:MediaServiceDateTaken"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b71771-38fc-4a60-ad89-de500072ae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Dokumenteterbeskyttet" ma:index="15" nillable="true" ma:displayName="Dokumentet er beskyttet" ma:description="passordet er NAFO" ma:format="Dropdown" ma:internalName="Dokumenteterbeskyttet">
      <xsd:simpleType>
        <xsd:restriction base="dms:Text">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7493da-c6c1-4612-ad8f-bb1eec4a0546"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okumenteterbeskyttet xmlns="2bb71771-38fc-4a60-ad89-de500072ae7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5FA17F-16D9-44A2-91AD-C8A969883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b71771-38fc-4a60-ad89-de500072ae73"/>
    <ds:schemaRef ds:uri="d67493da-c6c1-4612-ad8f-bb1eec4a05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6ABB1F-2E3F-4ABA-9EEC-2C85BCE0B8AE}">
  <ds:schemaRefs>
    <ds:schemaRef ds:uri="http://schemas.microsoft.com/office/2006/metadata/properties"/>
    <ds:schemaRef ds:uri="http://schemas.microsoft.com/office/infopath/2007/PartnerControls"/>
    <ds:schemaRef ds:uri="2bb71771-38fc-4a60-ad89-de500072ae73"/>
  </ds:schemaRefs>
</ds:datastoreItem>
</file>

<file path=customXml/itemProps3.xml><?xml version="1.0" encoding="utf-8"?>
<ds:datastoreItem xmlns:ds="http://schemas.openxmlformats.org/officeDocument/2006/customXml" ds:itemID="{24069033-C4B7-487D-AB14-8D483C2DF7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4922</TotalTime>
  <Words>1177</Words>
  <Application>Microsoft Office PowerPoint</Application>
  <PresentationFormat>A4 (210 x 297 mm)</PresentationFormat>
  <Paragraphs>64</Paragraphs>
  <Slides>16</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16</vt:i4>
      </vt:variant>
    </vt:vector>
  </HeadingPairs>
  <TitlesOfParts>
    <vt:vector size="21" baseType="lpstr">
      <vt:lpstr>Arial</vt:lpstr>
      <vt:lpstr>Calibri</vt:lpstr>
      <vt:lpstr>Calibri Light</vt:lpstr>
      <vt:lpstr>Verdana</vt:lpstr>
      <vt:lpstr>Office Theme</vt:lpstr>
      <vt:lpstr>Bilde 1</vt:lpstr>
      <vt:lpstr>Bilde 2</vt:lpstr>
      <vt:lpstr>Bilde 3</vt:lpstr>
      <vt:lpstr>Bilde 4</vt:lpstr>
      <vt:lpstr>Bilde 5</vt:lpstr>
      <vt:lpstr>Bilde 6</vt:lpstr>
      <vt:lpstr>Bilde 7</vt:lpstr>
      <vt:lpstr>Bilde 8</vt:lpstr>
      <vt:lpstr>Bilde 9</vt:lpstr>
      <vt:lpstr>Bilde 10</vt:lpstr>
      <vt:lpstr>Bilde 11</vt:lpstr>
      <vt:lpstr>Bilde 12</vt:lpstr>
      <vt:lpstr>Bilde 13</vt:lpstr>
      <vt:lpstr>Bilde 14</vt:lpstr>
      <vt:lpstr>Bilde 15</vt:lpstr>
      <vt:lpstr>Bilde 16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Katarina Skog Hundal</dc:creator>
  <cp:lastModifiedBy>Lene Katrine Østli</cp:lastModifiedBy>
  <cp:revision>88</cp:revision>
  <cp:lastPrinted>2019-05-10T10:45:32Z</cp:lastPrinted>
  <dcterms:created xsi:type="dcterms:W3CDTF">2019-01-08T11:29:33Z</dcterms:created>
  <dcterms:modified xsi:type="dcterms:W3CDTF">2023-03-09T09:44:38Z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0x010100840098DD58A6134AA0FCC9697D1301B4</vt:lpwstr>
  </property>
</Properties>
</file>